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5" r:id="rId3"/>
  </p:sldMasterIdLst>
  <p:notesMasterIdLst>
    <p:notesMasterId r:id="rId25"/>
  </p:notesMasterIdLst>
  <p:sldIdLst>
    <p:sldId id="256" r:id="rId4"/>
    <p:sldId id="257" r:id="rId5"/>
    <p:sldId id="258" r:id="rId6"/>
    <p:sldId id="261" r:id="rId7"/>
    <p:sldId id="259"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Lst>
  <p:sldSz cx="12192000" cy="6858000"/>
  <p:notesSz cx="6858000" cy="9144000"/>
  <p:embeddedFontLst>
    <p:embeddedFont>
      <p:font typeface="Calibri" pitchFamily="34" charset="0"/>
      <p:regular r:id="rId26"/>
      <p:bold r:id="rId27"/>
      <p:italic r:id="rId28"/>
      <p:boldItalic r:id="rId29"/>
    </p:embeddedFont>
    <p:embeddedFont>
      <p:font typeface="Raleway Thin" charset="0"/>
      <p:regular r:id="rId30"/>
      <p:bold r:id="rId31"/>
      <p:italic r:id="rId32"/>
      <p:boldItalic r:id="rId33"/>
    </p:embeddedFont>
    <p:embeddedFont>
      <p:font typeface="Cambria"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c+cUD1N2EMiEQKkSuCfepOrc+o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39" d="100"/>
          <a:sy n="39" d="100"/>
        </p:scale>
        <p:origin x="-77" y="-41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06fa05e4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06fa05e4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d06fa05e4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34"/>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34"/>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34"/>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34"/>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
        <p:cNvGrpSpPr/>
        <p:nvPr/>
      </p:nvGrpSpPr>
      <p:grpSpPr>
        <a:xfrm>
          <a:off x="0" y="0"/>
          <a:ext cx="0" cy="0"/>
          <a:chOff x="0" y="0"/>
          <a:chExt cx="0" cy="0"/>
        </a:xfrm>
      </p:grpSpPr>
      <p:sp>
        <p:nvSpPr>
          <p:cNvPr id="96" name="Google Shape;96;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8" name="Google Shape;9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0"/>
        <p:cNvGrpSpPr/>
        <p:nvPr/>
      </p:nvGrpSpPr>
      <p:grpSpPr>
        <a:xfrm>
          <a:off x="0" y="0"/>
          <a:ext cx="0" cy="0"/>
          <a:chOff x="0" y="0"/>
          <a:chExt cx="0" cy="0"/>
        </a:xfrm>
      </p:grpSpPr>
      <p:sp>
        <p:nvSpPr>
          <p:cNvPr id="121" name="Google Shape;121;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8"/>
        <p:cNvGrpSpPr/>
        <p:nvPr/>
      </p:nvGrpSpPr>
      <p:grpSpPr>
        <a:xfrm>
          <a:off x="0" y="0"/>
          <a:ext cx="0" cy="0"/>
          <a:chOff x="0" y="0"/>
          <a:chExt cx="0" cy="0"/>
        </a:xfrm>
      </p:grpSpPr>
      <p:sp>
        <p:nvSpPr>
          <p:cNvPr id="139" name="Google Shape;139;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1" name="Google Shape;141;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2" name="Google Shape;14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sp>
        <p:nvSpPr>
          <p:cNvPr id="146" name="Google Shape;146;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4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8" name="Google Shape;148;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9" name="Google Shape;14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2"/>
        <p:cNvGrpSpPr/>
        <p:nvPr/>
      </p:nvGrpSpPr>
      <p:grpSpPr>
        <a:xfrm>
          <a:off x="0" y="0"/>
          <a:ext cx="0" cy="0"/>
          <a:chOff x="0" y="0"/>
          <a:chExt cx="0" cy="0"/>
        </a:xfrm>
      </p:grpSpPr>
      <p:sp>
        <p:nvSpPr>
          <p:cNvPr id="153" name="Google Shape;153;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8"/>
        <p:cNvGrpSpPr/>
        <p:nvPr/>
      </p:nvGrpSpPr>
      <p:grpSpPr>
        <a:xfrm>
          <a:off x="0" y="0"/>
          <a:ext cx="0" cy="0"/>
          <a:chOff x="0" y="0"/>
          <a:chExt cx="0" cy="0"/>
        </a:xfrm>
      </p:grpSpPr>
      <p:sp>
        <p:nvSpPr>
          <p:cNvPr id="159" name="Google Shape;159;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64"/>
        <p:cNvGrpSpPr/>
        <p:nvPr/>
      </p:nvGrpSpPr>
      <p:grpSpPr>
        <a:xfrm>
          <a:off x="0" y="0"/>
          <a:ext cx="0" cy="0"/>
          <a:chOff x="0" y="0"/>
          <a:chExt cx="0" cy="0"/>
        </a:xfrm>
      </p:grpSpPr>
      <p:sp>
        <p:nvSpPr>
          <p:cNvPr id="165" name="Google Shape;165;p47"/>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47"/>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47"/>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47"/>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9"/>
        <p:cNvGrpSpPr/>
        <p:nvPr/>
      </p:nvGrpSpPr>
      <p:grpSpPr>
        <a:xfrm>
          <a:off x="0" y="0"/>
          <a:ext cx="0" cy="0"/>
          <a:chOff x="0" y="0"/>
          <a:chExt cx="0" cy="0"/>
        </a:xfrm>
      </p:grpSpPr>
      <p:sp>
        <p:nvSpPr>
          <p:cNvPr id="170" name="Google Shape;1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77" name="Google Shape;177;p51"/>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chemeClr val="dk1"/>
              </a:buClr>
              <a:buSzPts val="1867"/>
              <a:buFont typeface="Arial"/>
              <a:buNone/>
              <a:defRPr sz="1867"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78" name="Google Shape;178;p51"/>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79" name="Google Shape;179;p51"/>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Basic Layout">
  <p:cSld name="1_Basic Layout">
    <p:bg>
      <p:bgPr>
        <a:solidFill>
          <a:schemeClr val="lt1"/>
        </a:solidFill>
        <a:effectLst/>
      </p:bgPr>
    </p:bg>
    <p:spTree>
      <p:nvGrpSpPr>
        <p:cNvPr id="1" name="Shape 180"/>
        <p:cNvGrpSpPr/>
        <p:nvPr/>
      </p:nvGrpSpPr>
      <p:grpSpPr>
        <a:xfrm>
          <a:off x="0" y="0"/>
          <a:ext cx="0" cy="0"/>
          <a:chOff x="0" y="0"/>
          <a:chExt cx="0" cy="0"/>
        </a:xfrm>
      </p:grpSpPr>
      <p:sp>
        <p:nvSpPr>
          <p:cNvPr id="181" name="Google Shape;181;p52"/>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2" name="Google Shape;182;p52"/>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3" name="Google Shape;183;p52"/>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84" name="Google Shape;184;p52"/>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lt1"/>
        </a:solidFill>
        <a:effectLst/>
      </p:bgPr>
    </p:bg>
    <p:spTree>
      <p:nvGrpSpPr>
        <p:cNvPr id="1" name="Shape 185"/>
        <p:cNvGrpSpPr/>
        <p:nvPr/>
      </p:nvGrpSpPr>
      <p:grpSpPr>
        <a:xfrm>
          <a:off x="0" y="0"/>
          <a:ext cx="0" cy="0"/>
          <a:chOff x="0" y="0"/>
          <a:chExt cx="0" cy="0"/>
        </a:xfrm>
      </p:grpSpPr>
      <p:sp>
        <p:nvSpPr>
          <p:cNvPr id="186" name="Google Shape;186;p53"/>
          <p:cNvSpPr txBox="1">
            <a:spLocks noGrp="1"/>
          </p:cNvSpPr>
          <p:nvPr>
            <p:ph type="body" idx="1"/>
          </p:nvPr>
        </p:nvSpPr>
        <p:spPr>
          <a:xfrm>
            <a:off x="2735627" y="164638"/>
            <a:ext cx="9456373" cy="768085"/>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7" name="Google Shape;187;p53"/>
          <p:cNvSpPr txBox="1">
            <a:spLocks noGrp="1"/>
          </p:cNvSpPr>
          <p:nvPr>
            <p:ph type="body" idx="2"/>
          </p:nvPr>
        </p:nvSpPr>
        <p:spPr>
          <a:xfrm>
            <a:off x="2735627" y="932723"/>
            <a:ext cx="9456373" cy="38404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8" name="Google Shape;188;p53"/>
          <p:cNvSpPr/>
          <p:nvPr/>
        </p:nvSpPr>
        <p:spPr>
          <a:xfrm>
            <a:off x="0" y="1"/>
            <a:ext cx="2543605" cy="686418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 name="Shape 189"/>
        <p:cNvGrpSpPr/>
        <p:nvPr/>
      </p:nvGrpSpPr>
      <p:grpSpPr>
        <a:xfrm>
          <a:off x="0" y="0"/>
          <a:ext cx="0" cy="0"/>
          <a:chOff x="0" y="0"/>
          <a:chExt cx="0" cy="0"/>
        </a:xfrm>
      </p:grpSpPr>
      <p:sp>
        <p:nvSpPr>
          <p:cNvPr id="190" name="Google Shape;190;p54"/>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1" name="Google Shape;191;p54"/>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2" name="Google Shape;192;p54"/>
          <p:cNvSpPr/>
          <p:nvPr/>
        </p:nvSpPr>
        <p:spPr>
          <a:xfrm>
            <a:off x="0" y="2276872"/>
            <a:ext cx="12192000" cy="2400267"/>
          </a:xfrm>
          <a:prstGeom prst="rect">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3" name="Google Shape;193;p54"/>
          <p:cNvSpPr/>
          <p:nvPr/>
        </p:nvSpPr>
        <p:spPr>
          <a:xfrm rot="10800000">
            <a:off x="158339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4" name="Google Shape;194;p54"/>
          <p:cNvSpPr/>
          <p:nvPr/>
        </p:nvSpPr>
        <p:spPr>
          <a:xfrm rot="10800000">
            <a:off x="446371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5" name="Google Shape;195;p54"/>
          <p:cNvSpPr/>
          <p:nvPr/>
        </p:nvSpPr>
        <p:spPr>
          <a:xfrm rot="10800000">
            <a:off x="734403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6" name="Google Shape;196;p54"/>
          <p:cNvSpPr/>
          <p:nvPr/>
        </p:nvSpPr>
        <p:spPr>
          <a:xfrm rot="10800000">
            <a:off x="10224348"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7" name="Google Shape;197;p54"/>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8" name="Google Shape;198;p54"/>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9" name="Google Shape;199;p54"/>
          <p:cNvSpPr>
            <a:spLocks noGrp="1"/>
          </p:cNvSpPr>
          <p:nvPr>
            <p:ph type="pic" idx="3"/>
          </p:nvPr>
        </p:nvSpPr>
        <p:spPr>
          <a:xfrm>
            <a:off x="815413"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0" name="Google Shape;200;p54"/>
          <p:cNvSpPr>
            <a:spLocks noGrp="1"/>
          </p:cNvSpPr>
          <p:nvPr>
            <p:ph type="pic" idx="4"/>
          </p:nvPr>
        </p:nvSpPr>
        <p:spPr>
          <a:xfrm>
            <a:off x="3695732"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1" name="Google Shape;201;p54"/>
          <p:cNvSpPr>
            <a:spLocks noGrp="1"/>
          </p:cNvSpPr>
          <p:nvPr>
            <p:ph type="pic" idx="5"/>
          </p:nvPr>
        </p:nvSpPr>
        <p:spPr>
          <a:xfrm>
            <a:off x="6576051"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2" name="Google Shape;202;p54"/>
          <p:cNvSpPr>
            <a:spLocks noGrp="1"/>
          </p:cNvSpPr>
          <p:nvPr>
            <p:ph type="pic" idx="6"/>
          </p:nvPr>
        </p:nvSpPr>
        <p:spPr>
          <a:xfrm>
            <a:off x="9456369"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spTree>
      <p:nvGrpSpPr>
        <p:cNvPr id="1" name="Shape 203"/>
        <p:cNvGrpSpPr/>
        <p:nvPr/>
      </p:nvGrpSpPr>
      <p:grpSpPr>
        <a:xfrm>
          <a:off x="0" y="0"/>
          <a:ext cx="0" cy="0"/>
          <a:chOff x="0" y="0"/>
          <a:chExt cx="0" cy="0"/>
        </a:xfrm>
      </p:grpSpPr>
      <p:sp>
        <p:nvSpPr>
          <p:cNvPr id="204" name="Google Shape;204;p55"/>
          <p:cNvSpPr/>
          <p:nvPr/>
        </p:nvSpPr>
        <p:spPr>
          <a:xfrm>
            <a:off x="5231904" y="2276872"/>
            <a:ext cx="5711957" cy="3936437"/>
          </a:xfrm>
          <a:prstGeom prst="rect">
            <a:avLst/>
          </a:prstGeom>
          <a:solidFill>
            <a:srgbClr val="F2F2F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3F3F3F"/>
              </a:solidFill>
              <a:latin typeface="Arial"/>
              <a:ea typeface="Arial"/>
              <a:cs typeface="Arial"/>
              <a:sym typeface="Arial"/>
            </a:endParaRPr>
          </a:p>
        </p:txBody>
      </p:sp>
      <p:sp>
        <p:nvSpPr>
          <p:cNvPr id="205" name="Google Shape;205;p55"/>
          <p:cNvSpPr>
            <a:spLocks noGrp="1"/>
          </p:cNvSpPr>
          <p:nvPr>
            <p:ph type="pic" idx="2"/>
          </p:nvPr>
        </p:nvSpPr>
        <p:spPr>
          <a:xfrm>
            <a:off x="1103445" y="1412776"/>
            <a:ext cx="4560000" cy="3696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 name="Shape 206"/>
        <p:cNvGrpSpPr/>
        <p:nvPr/>
      </p:nvGrpSpPr>
      <p:grpSpPr>
        <a:xfrm>
          <a:off x="0" y="0"/>
          <a:ext cx="0" cy="0"/>
          <a:chOff x="0" y="0"/>
          <a:chExt cx="0" cy="0"/>
        </a:xfrm>
      </p:grpSpPr>
      <p:sp>
        <p:nvSpPr>
          <p:cNvPr id="207" name="Google Shape;207;p56"/>
          <p:cNvSpPr>
            <a:spLocks noGrp="1"/>
          </p:cNvSpPr>
          <p:nvPr>
            <p:ph type="pic" idx="2"/>
          </p:nvPr>
        </p:nvSpPr>
        <p:spPr>
          <a:xfrm>
            <a:off x="0" y="990600"/>
            <a:ext cx="3887755" cy="58674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8" name="Google Shape;208;p56"/>
          <p:cNvSpPr>
            <a:spLocks noGrp="1"/>
          </p:cNvSpPr>
          <p:nvPr>
            <p:ph type="pic" idx="3"/>
          </p:nvPr>
        </p:nvSpPr>
        <p:spPr>
          <a:xfrm>
            <a:off x="4079776" y="0"/>
            <a:ext cx="8112224" cy="3621021"/>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209"/>
        <p:cNvGrpSpPr/>
        <p:nvPr/>
      </p:nvGrpSpPr>
      <p:grpSpPr>
        <a:xfrm>
          <a:off x="0" y="0"/>
          <a:ext cx="0" cy="0"/>
          <a:chOff x="0" y="0"/>
          <a:chExt cx="0" cy="0"/>
        </a:xfrm>
      </p:grpSpPr>
      <p:sp>
        <p:nvSpPr>
          <p:cNvPr id="210" name="Google Shape;210;p57"/>
          <p:cNvSpPr>
            <a:spLocks noGrp="1"/>
          </p:cNvSpPr>
          <p:nvPr>
            <p:ph type="pic" idx="2"/>
          </p:nvPr>
        </p:nvSpPr>
        <p:spPr>
          <a:xfrm>
            <a:off x="0" y="1013496"/>
            <a:ext cx="3887755" cy="356763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1" name="Google Shape;211;p57"/>
          <p:cNvSpPr>
            <a:spLocks noGrp="1"/>
          </p:cNvSpPr>
          <p:nvPr>
            <p:ph type="pic" idx="3"/>
          </p:nvPr>
        </p:nvSpPr>
        <p:spPr>
          <a:xfrm>
            <a:off x="8304245" y="0"/>
            <a:ext cx="3887755" cy="45811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2" name="Google Shape;212;p57"/>
          <p:cNvSpPr>
            <a:spLocks noGrp="1"/>
          </p:cNvSpPr>
          <p:nvPr>
            <p:ph type="pic" idx="4"/>
          </p:nvPr>
        </p:nvSpPr>
        <p:spPr>
          <a:xfrm>
            <a:off x="0" y="4773149"/>
            <a:ext cx="6096000" cy="2084851"/>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213"/>
        <p:cNvGrpSpPr/>
        <p:nvPr/>
      </p:nvGrpSpPr>
      <p:grpSpPr>
        <a:xfrm>
          <a:off x="0" y="0"/>
          <a:ext cx="0" cy="0"/>
          <a:chOff x="0" y="0"/>
          <a:chExt cx="0" cy="0"/>
        </a:xfrm>
      </p:grpSpPr>
      <p:sp>
        <p:nvSpPr>
          <p:cNvPr id="214" name="Google Shape;214;p58"/>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5" name="Google Shape;215;p58"/>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6" name="Google Shape;216;p58"/>
          <p:cNvSpPr/>
          <p:nvPr/>
        </p:nvSpPr>
        <p:spPr>
          <a:xfrm>
            <a:off x="595027" y="4101331"/>
            <a:ext cx="2400000" cy="2304000"/>
          </a:xfrm>
          <a:prstGeom prst="rect">
            <a:avLst/>
          </a:prstGeom>
          <a:solidFill>
            <a:schemeClr val="accent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a:ea typeface="Arial"/>
              <a:cs typeface="Arial"/>
              <a:sym typeface="Arial"/>
            </a:endParaRPr>
          </a:p>
        </p:txBody>
      </p:sp>
      <p:sp>
        <p:nvSpPr>
          <p:cNvPr id="217" name="Google Shape;217;p58"/>
          <p:cNvSpPr/>
          <p:nvPr/>
        </p:nvSpPr>
        <p:spPr>
          <a:xfrm>
            <a:off x="9196973" y="1700808"/>
            <a:ext cx="2400000" cy="2304000"/>
          </a:xfrm>
          <a:prstGeom prst="rect">
            <a:avLst/>
          </a:prstGeom>
          <a:solidFill>
            <a:schemeClr val="accent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a:ea typeface="Arial"/>
              <a:cs typeface="Arial"/>
              <a:sym typeface="Arial"/>
            </a:endParaRPr>
          </a:p>
        </p:txBody>
      </p:sp>
      <p:sp>
        <p:nvSpPr>
          <p:cNvPr id="218" name="Google Shape;218;p58"/>
          <p:cNvSpPr>
            <a:spLocks noGrp="1"/>
          </p:cNvSpPr>
          <p:nvPr>
            <p:ph type="pic" idx="3"/>
          </p:nvPr>
        </p:nvSpPr>
        <p:spPr>
          <a:xfrm>
            <a:off x="595027" y="1700808"/>
            <a:ext cx="2400000"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9" name="Google Shape;219;p58"/>
          <p:cNvSpPr>
            <a:spLocks noGrp="1"/>
          </p:cNvSpPr>
          <p:nvPr>
            <p:ph type="pic" idx="4"/>
          </p:nvPr>
        </p:nvSpPr>
        <p:spPr>
          <a:xfrm>
            <a:off x="9196973" y="4101331"/>
            <a:ext cx="2400000"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0" name="Google Shape;220;p58"/>
          <p:cNvSpPr>
            <a:spLocks noGrp="1"/>
          </p:cNvSpPr>
          <p:nvPr>
            <p:ph type="pic" idx="5"/>
          </p:nvPr>
        </p:nvSpPr>
        <p:spPr>
          <a:xfrm>
            <a:off x="3119669" y="4101331"/>
            <a:ext cx="5952663"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1" name="Google Shape;221;p58"/>
          <p:cNvSpPr>
            <a:spLocks noGrp="1"/>
          </p:cNvSpPr>
          <p:nvPr>
            <p:ph type="pic" idx="6"/>
          </p:nvPr>
        </p:nvSpPr>
        <p:spPr>
          <a:xfrm>
            <a:off x="3119669" y="1700808"/>
            <a:ext cx="5952663"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 name="Shape 222"/>
        <p:cNvGrpSpPr/>
        <p:nvPr/>
      </p:nvGrpSpPr>
      <p:grpSpPr>
        <a:xfrm>
          <a:off x="0" y="0"/>
          <a:ext cx="0" cy="0"/>
          <a:chOff x="0" y="0"/>
          <a:chExt cx="0" cy="0"/>
        </a:xfrm>
      </p:grpSpPr>
      <p:sp>
        <p:nvSpPr>
          <p:cNvPr id="223" name="Google Shape;223;p59"/>
          <p:cNvSpPr>
            <a:spLocks noGrp="1"/>
          </p:cNvSpPr>
          <p:nvPr>
            <p:ph type="pic" idx="2"/>
          </p:nvPr>
        </p:nvSpPr>
        <p:spPr>
          <a:xfrm>
            <a:off x="709650" y="480055"/>
            <a:ext cx="4224469" cy="419708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4" name="Google Shape;224;p59"/>
          <p:cNvSpPr>
            <a:spLocks noGrp="1"/>
          </p:cNvSpPr>
          <p:nvPr>
            <p:ph type="pic" idx="3"/>
          </p:nvPr>
        </p:nvSpPr>
        <p:spPr>
          <a:xfrm>
            <a:off x="5126140" y="480056"/>
            <a:ext cx="6336704" cy="229610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5" name="Google Shape;225;p59"/>
          <p:cNvSpPr>
            <a:spLocks noGrp="1"/>
          </p:cNvSpPr>
          <p:nvPr>
            <p:ph type="pic" idx="4"/>
          </p:nvPr>
        </p:nvSpPr>
        <p:spPr>
          <a:xfrm>
            <a:off x="5126140"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6" name="Google Shape;226;p59"/>
          <p:cNvSpPr>
            <a:spLocks noGrp="1"/>
          </p:cNvSpPr>
          <p:nvPr>
            <p:ph type="pic" idx="5"/>
          </p:nvPr>
        </p:nvSpPr>
        <p:spPr>
          <a:xfrm>
            <a:off x="7310492"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7" name="Google Shape;227;p59"/>
          <p:cNvSpPr>
            <a:spLocks noGrp="1"/>
          </p:cNvSpPr>
          <p:nvPr>
            <p:ph type="pic" idx="6"/>
          </p:nvPr>
        </p:nvSpPr>
        <p:spPr>
          <a:xfrm>
            <a:off x="9494844"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228"/>
        <p:cNvGrpSpPr/>
        <p:nvPr/>
      </p:nvGrpSpPr>
      <p:grpSpPr>
        <a:xfrm>
          <a:off x="0" y="0"/>
          <a:ext cx="0" cy="0"/>
          <a:chOff x="0" y="0"/>
          <a:chExt cx="0" cy="0"/>
        </a:xfrm>
      </p:grpSpPr>
      <p:sp>
        <p:nvSpPr>
          <p:cNvPr id="229" name="Google Shape;229;p60"/>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0" name="Google Shape;230;p60"/>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231" name="Google Shape;231;p60"/>
          <p:cNvPicPr preferRelativeResize="0"/>
          <p:nvPr/>
        </p:nvPicPr>
        <p:blipFill rotWithShape="1">
          <a:blip r:embed="rId2">
            <a:alphaModFix/>
          </a:blip>
          <a:srcRect/>
          <a:stretch/>
        </p:blipFill>
        <p:spPr>
          <a:xfrm>
            <a:off x="4546767" y="2276873"/>
            <a:ext cx="7238124" cy="3966041"/>
          </a:xfrm>
          <a:prstGeom prst="rect">
            <a:avLst/>
          </a:prstGeom>
          <a:noFill/>
          <a:ln>
            <a:noFill/>
          </a:ln>
        </p:spPr>
      </p:pic>
      <p:sp>
        <p:nvSpPr>
          <p:cNvPr id="232" name="Google Shape;232;p60"/>
          <p:cNvSpPr>
            <a:spLocks noGrp="1"/>
          </p:cNvSpPr>
          <p:nvPr>
            <p:ph type="pic" idx="3"/>
          </p:nvPr>
        </p:nvSpPr>
        <p:spPr>
          <a:xfrm>
            <a:off x="5705875" y="2485912"/>
            <a:ext cx="4832891" cy="312423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33" name="Google Shape;233;p60"/>
          <p:cNvSpPr/>
          <p:nvPr/>
        </p:nvSpPr>
        <p:spPr>
          <a:xfrm>
            <a:off x="4037371" y="1"/>
            <a:ext cx="4128459" cy="60959"/>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34" name="Google Shape;234;p60"/>
          <p:cNvSpPr/>
          <p:nvPr/>
        </p:nvSpPr>
        <p:spPr>
          <a:xfrm>
            <a:off x="0" y="6753308"/>
            <a:ext cx="12192000" cy="110875"/>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 name="Shape 235"/>
        <p:cNvGrpSpPr/>
        <p:nvPr/>
      </p:nvGrpSpPr>
      <p:grpSpPr>
        <a:xfrm>
          <a:off x="0" y="0"/>
          <a:ext cx="0" cy="0"/>
          <a:chOff x="0" y="0"/>
          <a:chExt cx="0" cy="0"/>
        </a:xfrm>
      </p:grpSpPr>
      <p:sp>
        <p:nvSpPr>
          <p:cNvPr id="236" name="Google Shape;236;p61"/>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7" name="Google Shape;237;p61"/>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238" name="Google Shape;238;p61" descr="D:\Fullppt\005-PNG이미지\모니터.png"/>
          <p:cNvPicPr preferRelativeResize="0"/>
          <p:nvPr/>
        </p:nvPicPr>
        <p:blipFill rotWithShape="1">
          <a:blip r:embed="rId2">
            <a:alphaModFix/>
          </a:blip>
          <a:srcRect/>
          <a:stretch/>
        </p:blipFill>
        <p:spPr>
          <a:xfrm>
            <a:off x="776400" y="1815747"/>
            <a:ext cx="3360373" cy="3350541"/>
          </a:xfrm>
          <a:prstGeom prst="rect">
            <a:avLst/>
          </a:prstGeom>
          <a:noFill/>
          <a:ln>
            <a:noFill/>
          </a:ln>
        </p:spPr>
      </p:pic>
      <p:pic>
        <p:nvPicPr>
          <p:cNvPr id="239" name="Google Shape;239;p61" descr="D:\Fullppt\005-PNG이미지\모니터.png"/>
          <p:cNvPicPr preferRelativeResize="0"/>
          <p:nvPr/>
        </p:nvPicPr>
        <p:blipFill rotWithShape="1">
          <a:blip r:embed="rId2">
            <a:alphaModFix/>
          </a:blip>
          <a:srcRect/>
          <a:stretch/>
        </p:blipFill>
        <p:spPr>
          <a:xfrm>
            <a:off x="4406826" y="1815747"/>
            <a:ext cx="3360373" cy="3350541"/>
          </a:xfrm>
          <a:prstGeom prst="rect">
            <a:avLst/>
          </a:prstGeom>
          <a:noFill/>
          <a:ln>
            <a:noFill/>
          </a:ln>
        </p:spPr>
      </p:pic>
      <p:pic>
        <p:nvPicPr>
          <p:cNvPr id="240" name="Google Shape;240;p61" descr="D:\Fullppt\005-PNG이미지\모니터.png"/>
          <p:cNvPicPr preferRelativeResize="0"/>
          <p:nvPr/>
        </p:nvPicPr>
        <p:blipFill rotWithShape="1">
          <a:blip r:embed="rId2">
            <a:alphaModFix/>
          </a:blip>
          <a:srcRect/>
          <a:stretch/>
        </p:blipFill>
        <p:spPr>
          <a:xfrm>
            <a:off x="8037251" y="1815747"/>
            <a:ext cx="3360373" cy="3350541"/>
          </a:xfrm>
          <a:prstGeom prst="rect">
            <a:avLst/>
          </a:prstGeom>
          <a:noFill/>
          <a:ln>
            <a:noFill/>
          </a:ln>
        </p:spPr>
      </p:pic>
      <p:sp>
        <p:nvSpPr>
          <p:cNvPr id="241" name="Google Shape;241;p61"/>
          <p:cNvSpPr>
            <a:spLocks noGrp="1"/>
          </p:cNvSpPr>
          <p:nvPr>
            <p:ph type="pic" idx="3"/>
          </p:nvPr>
        </p:nvSpPr>
        <p:spPr>
          <a:xfrm>
            <a:off x="90990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2" name="Google Shape;242;p61"/>
          <p:cNvSpPr>
            <a:spLocks noGrp="1"/>
          </p:cNvSpPr>
          <p:nvPr>
            <p:ph type="pic" idx="4"/>
          </p:nvPr>
        </p:nvSpPr>
        <p:spPr>
          <a:xfrm>
            <a:off x="453956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3" name="Google Shape;243;p61"/>
          <p:cNvSpPr>
            <a:spLocks noGrp="1"/>
          </p:cNvSpPr>
          <p:nvPr>
            <p:ph type="pic" idx="5"/>
          </p:nvPr>
        </p:nvSpPr>
        <p:spPr>
          <a:xfrm>
            <a:off x="816922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4" name="Google Shape;244;p61"/>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45" name="Google Shape;245;p61"/>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 name="Shape 246"/>
        <p:cNvGrpSpPr/>
        <p:nvPr/>
      </p:nvGrpSpPr>
      <p:grpSpPr>
        <a:xfrm>
          <a:off x="0" y="0"/>
          <a:ext cx="0" cy="0"/>
          <a:chOff x="0" y="0"/>
          <a:chExt cx="0" cy="0"/>
        </a:xfrm>
      </p:grpSpPr>
      <p:sp>
        <p:nvSpPr>
          <p:cNvPr id="247" name="Google Shape;247;p62"/>
          <p:cNvSpPr>
            <a:spLocks noGrp="1"/>
          </p:cNvSpPr>
          <p:nvPr>
            <p:ph type="pic" idx="2"/>
          </p:nvPr>
        </p:nvSpPr>
        <p:spPr>
          <a:xfrm>
            <a:off x="0" y="0"/>
            <a:ext cx="12192000" cy="4101075"/>
          </a:xfrm>
          <a:prstGeom prst="rect">
            <a:avLst/>
          </a:prstGeom>
          <a:solidFill>
            <a:srgbClr val="D8D8D8"/>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248"/>
        <p:cNvGrpSpPr/>
        <p:nvPr/>
      </p:nvGrpSpPr>
      <p:grpSpPr>
        <a:xfrm>
          <a:off x="0" y="0"/>
          <a:ext cx="0" cy="0"/>
          <a:chOff x="0" y="0"/>
          <a:chExt cx="0" cy="0"/>
        </a:xfrm>
      </p:grpSpPr>
      <p:sp>
        <p:nvSpPr>
          <p:cNvPr id="249" name="Google Shape;249;p63"/>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grpSp>
        <p:nvGrpSpPr>
          <p:cNvPr id="250" name="Google Shape;250;p63"/>
          <p:cNvGrpSpPr/>
          <p:nvPr/>
        </p:nvGrpSpPr>
        <p:grpSpPr>
          <a:xfrm>
            <a:off x="472011" y="1508786"/>
            <a:ext cx="3799787" cy="4865561"/>
            <a:chOff x="354008" y="1131589"/>
            <a:chExt cx="2849840" cy="3649171"/>
          </a:xfrm>
        </p:grpSpPr>
        <p:sp>
          <p:nvSpPr>
            <p:cNvPr id="251" name="Google Shape;251;p63"/>
            <p:cNvSpPr/>
            <p:nvPr/>
          </p:nvSpPr>
          <p:spPr>
            <a:xfrm>
              <a:off x="354008" y="1131589"/>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52" name="Google Shape;252;p63"/>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53" name="Google Shape;253;p63"/>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89"/>
        <p:cNvGrpSpPr/>
        <p:nvPr/>
      </p:nvGrpSpPr>
      <p:grpSpPr>
        <a:xfrm>
          <a:off x="0" y="0"/>
          <a:ext cx="0" cy="0"/>
          <a:chOff x="0" y="0"/>
          <a:chExt cx="0" cy="0"/>
        </a:xfrm>
      </p:grpSpPr>
      <p:sp>
        <p:nvSpPr>
          <p:cNvPr id="90" name="Google Shape;9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netsuite.com/portal/resource/articles/financialmanagement/financialmanagement.s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 name="Google Shape;259;p1"/>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Google Shape;260;p1"/>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261" name="Google Shape;261;p1"/>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 name="Google Shape;262;p1"/>
          <p:cNvSpPr/>
          <p:nvPr/>
        </p:nvSpPr>
        <p:spPr>
          <a:xfrm flipH="1">
            <a:off x="6839376" y="-1687697"/>
            <a:ext cx="5146562" cy="5852440"/>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 name="Google Shape;263;p1"/>
          <p:cNvSpPr/>
          <p:nvPr/>
        </p:nvSpPr>
        <p:spPr>
          <a:xfrm>
            <a:off x="2679076" y="1368182"/>
            <a:ext cx="6829425" cy="2588653"/>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0" i="1" u="none" strike="noStrike" cap="none" dirty="0">
                <a:solidFill>
                  <a:srgbClr val="000000"/>
                </a:solidFill>
                <a:latin typeface="Calibri"/>
                <a:ea typeface="Calibri"/>
                <a:cs typeface="Calibri"/>
                <a:sym typeface="Calibri"/>
              </a:rPr>
              <a:t>Submitted in the partial fulfillment for the award of the degree of</a:t>
            </a:r>
            <a:endParaRPr dirty="0"/>
          </a:p>
          <a:p>
            <a:pPr marL="0" marR="0" lvl="0" indent="0" algn="ctr" rtl="0">
              <a:lnSpc>
                <a:spcPct val="150000"/>
              </a:lnSpc>
              <a:spcBef>
                <a:spcPts val="0"/>
              </a:spcBef>
              <a:spcAft>
                <a:spcPts val="0"/>
              </a:spcAft>
              <a:buNone/>
            </a:pPr>
            <a:r>
              <a:rPr lang="en-US" sz="2400" b="1" i="0" u="none" strike="noStrike" cap="none" dirty="0">
                <a:solidFill>
                  <a:srgbClr val="000000"/>
                </a:solidFill>
                <a:latin typeface="Calibri"/>
                <a:ea typeface="Calibri"/>
                <a:cs typeface="Calibri"/>
                <a:sym typeface="Calibri"/>
              </a:rPr>
              <a:t>BACHELOR OF ENGINEERING </a:t>
            </a:r>
            <a:endParaRPr sz="2400" b="0" i="0" u="none" strike="noStrike" cap="none" dirty="0">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2400" b="0" i="1" u="none" strike="noStrike" cap="none" dirty="0">
                <a:solidFill>
                  <a:srgbClr val="000000"/>
                </a:solidFill>
                <a:latin typeface="Calibri"/>
                <a:ea typeface="Calibri"/>
                <a:cs typeface="Calibri"/>
                <a:sym typeface="Calibri"/>
              </a:rPr>
              <a:t> IN</a:t>
            </a:r>
            <a:endParaRPr dirty="0"/>
          </a:p>
          <a:p>
            <a:pPr marL="0" marR="0" lvl="0" indent="0" algn="ctr" rtl="0">
              <a:lnSpc>
                <a:spcPct val="150000"/>
              </a:lnSpc>
              <a:spcBef>
                <a:spcPts val="0"/>
              </a:spcBef>
              <a:spcAft>
                <a:spcPts val="0"/>
              </a:spcAft>
              <a:buNone/>
            </a:pPr>
            <a:r>
              <a:rPr lang="en-US" sz="2400" b="0" i="1" u="none" strike="noStrike" cap="none" dirty="0">
                <a:solidFill>
                  <a:srgbClr val="000000"/>
                </a:solidFill>
                <a:latin typeface="Calibri"/>
                <a:ea typeface="Calibri"/>
                <a:cs typeface="Calibri"/>
                <a:sym typeface="Calibri"/>
              </a:rPr>
              <a:t>COMPUTER  SCIENCE  AND  ENGINEERING</a:t>
            </a:r>
            <a:endParaRPr sz="2400" b="0" i="1" u="none" strike="noStrike" cap="none" dirty="0">
              <a:solidFill>
                <a:srgbClr val="000000"/>
              </a:solidFill>
              <a:latin typeface="Calibri"/>
              <a:ea typeface="Calibri"/>
              <a:cs typeface="Calibri"/>
              <a:sym typeface="Calibri"/>
            </a:endParaRPr>
          </a:p>
        </p:txBody>
      </p:sp>
      <p:sp>
        <p:nvSpPr>
          <p:cNvPr id="264" name="Google Shape;264;p1"/>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1"/>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1" i="0" u="none" strike="noStrike" cap="none">
              <a:solidFill>
                <a:schemeClr val="dk1"/>
              </a:solidFill>
              <a:latin typeface="Arial"/>
              <a:ea typeface="Arial"/>
              <a:cs typeface="Arial"/>
              <a:sym typeface="Arial"/>
            </a:endParaRPr>
          </a:p>
        </p:txBody>
      </p:sp>
      <p:sp>
        <p:nvSpPr>
          <p:cNvPr id="266" name="Google Shape;266;p1"/>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1"/>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268" name="Google Shape;268;p1"/>
          <p:cNvSpPr txBox="1"/>
          <p:nvPr/>
        </p:nvSpPr>
        <p:spPr>
          <a:xfrm>
            <a:off x="1505103" y="183410"/>
            <a:ext cx="8477097"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u="none" strike="noStrike" cap="none" dirty="0">
                <a:solidFill>
                  <a:schemeClr val="dk1"/>
                </a:solidFill>
                <a:latin typeface="Arial"/>
                <a:ea typeface="Arial"/>
                <a:cs typeface="Arial"/>
                <a:sym typeface="Arial"/>
              </a:rPr>
              <a:t>     AI ENABLED INVOICE MANAGEMENT SYSTEM</a:t>
            </a:r>
            <a:endParaRPr sz="3600" b="0" i="0" u="none" strike="noStrike" cap="none" dirty="0">
              <a:solidFill>
                <a:schemeClr val="dk1"/>
              </a:solidFill>
              <a:latin typeface="Raleway Thin"/>
              <a:ea typeface="Raleway Thin"/>
              <a:cs typeface="Raleway Thin"/>
              <a:sym typeface="Raleway Thin"/>
            </a:endParaRPr>
          </a:p>
        </p:txBody>
      </p:sp>
      <p:sp>
        <p:nvSpPr>
          <p:cNvPr id="269" name="Google Shape;26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270" name="Google Shape;270;p1"/>
          <p:cNvSpPr txBox="1"/>
          <p:nvPr/>
        </p:nvSpPr>
        <p:spPr>
          <a:xfrm>
            <a:off x="597855" y="4292183"/>
            <a:ext cx="8303457" cy="15388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alibri"/>
                <a:ea typeface="Calibri"/>
                <a:cs typeface="Calibri"/>
                <a:sym typeface="Calibri"/>
              </a:rPr>
              <a:t>Submitted </a:t>
            </a:r>
            <a:r>
              <a:rPr lang="en-US" sz="2000" b="1" i="0" u="none" strike="noStrike" cap="none" smtClean="0">
                <a:solidFill>
                  <a:schemeClr val="dk1"/>
                </a:solidFill>
                <a:latin typeface="Calibri"/>
                <a:ea typeface="Calibri"/>
                <a:cs typeface="Calibri"/>
                <a:sym typeface="Calibri"/>
              </a:rPr>
              <a:t>by : </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smtClean="0">
                <a:solidFill>
                  <a:schemeClr val="dk1"/>
                </a:solidFill>
                <a:latin typeface="Times New Roman"/>
                <a:ea typeface="Times New Roman"/>
                <a:cs typeface="Times New Roman"/>
                <a:sym typeface="Times New Roman"/>
              </a:rPr>
              <a:t>SUMEER </a:t>
            </a:r>
            <a:r>
              <a:rPr lang="en-US" sz="2000" dirty="0">
                <a:solidFill>
                  <a:schemeClr val="dk1"/>
                </a:solidFill>
                <a:latin typeface="Times New Roman"/>
                <a:ea typeface="Times New Roman"/>
                <a:cs typeface="Times New Roman"/>
                <a:sym typeface="Times New Roman"/>
              </a:rPr>
              <a:t>SHARMA (19BCS6018)</a:t>
            </a: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271" name="Google Shape;271;p1"/>
          <p:cNvSpPr txBox="1"/>
          <p:nvPr/>
        </p:nvSpPr>
        <p:spPr>
          <a:xfrm>
            <a:off x="8359920" y="5051331"/>
            <a:ext cx="3146280"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Under the Supervision of: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Prof. Deepak Kumar </a:t>
            </a: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0"/>
          <p:cNvSpPr txBox="1">
            <a:spLocks noGrp="1"/>
          </p:cNvSpPr>
          <p:nvPr>
            <p:ph type="title"/>
          </p:nvPr>
        </p:nvSpPr>
        <p:spPr>
          <a:xfrm>
            <a:off x="838200" y="65861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Font typeface="Times New Roman"/>
              <a:buNone/>
            </a:pPr>
            <a:r>
              <a:rPr lang="en-US" sz="2000" b="1" dirty="0">
                <a:latin typeface="Times New Roman"/>
                <a:ea typeface="Times New Roman"/>
                <a:cs typeface="Times New Roman"/>
                <a:sym typeface="Times New Roman"/>
              </a:rPr>
              <a:t>   Exploratory Data Analysis:</a:t>
            </a:r>
            <a:endParaRPr sz="2000" b="1" dirty="0">
              <a:latin typeface="Times New Roman"/>
              <a:ea typeface="Times New Roman"/>
              <a:cs typeface="Times New Roman"/>
              <a:sym typeface="Times New Roman"/>
            </a:endParaRPr>
          </a:p>
        </p:txBody>
      </p:sp>
      <p:sp>
        <p:nvSpPr>
          <p:cNvPr id="336" name="Google Shape;336;p10"/>
          <p:cNvSpPr txBox="1">
            <a:spLocks noGrp="1"/>
          </p:cNvSpPr>
          <p:nvPr>
            <p:ph type="body" idx="1"/>
          </p:nvPr>
        </p:nvSpPr>
        <p:spPr>
          <a:xfrm>
            <a:off x="657608" y="1778121"/>
            <a:ext cx="5223744" cy="194981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None/>
            </a:pPr>
            <a:r>
              <a:rPr lang="en-US" dirty="0"/>
              <a:t>    </a:t>
            </a:r>
            <a:r>
              <a:rPr lang="en-US" sz="2600" dirty="0">
                <a:latin typeface="Cambria" panose="02040503050406030204" pitchFamily="18" charset="0"/>
                <a:ea typeface="Cambria" panose="02040503050406030204" pitchFamily="18" charset="0"/>
              </a:rPr>
              <a:t>Following are the steps that we will follow – •The date includes some unnecessary information like S. No. which does not give any information about data. • We will remove those columns which do not plays that much role for the prediction using the correlation Matrix. • We will remove the outliers from the data and normalize it so that the data will be balanced</a:t>
            </a:r>
            <a:endParaRPr sz="2600" dirty="0">
              <a:latin typeface="Cambria" panose="02040503050406030204" pitchFamily="18" charset="0"/>
              <a:ea typeface="Cambria" panose="02040503050406030204" pitchFamily="18" charset="0"/>
              <a:cs typeface="Times New Roman"/>
              <a:sym typeface="Times New Roman"/>
            </a:endParaRPr>
          </a:p>
          <a:p>
            <a:pPr marL="228600" lvl="0" indent="-228600" algn="just" rtl="0">
              <a:lnSpc>
                <a:spcPct val="90000"/>
              </a:lnSpc>
              <a:spcBef>
                <a:spcPts val="1000"/>
              </a:spcBef>
              <a:spcAft>
                <a:spcPts val="0"/>
              </a:spcAft>
              <a:buClr>
                <a:schemeClr val="dk1"/>
              </a:buClr>
              <a:buSzPct val="100000"/>
              <a:buNone/>
            </a:pPr>
            <a:endParaRPr sz="2900" dirty="0">
              <a:latin typeface="Times New Roman"/>
              <a:ea typeface="Times New Roman"/>
              <a:cs typeface="Times New Roman"/>
              <a:sym typeface="Times New Roman"/>
            </a:endParaRPr>
          </a:p>
        </p:txBody>
      </p:sp>
      <p:sp>
        <p:nvSpPr>
          <p:cNvPr id="337" name="Google Shape;33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pic>
        <p:nvPicPr>
          <p:cNvPr id="3" name="Picture 2">
            <a:extLst>
              <a:ext uri="{FF2B5EF4-FFF2-40B4-BE49-F238E27FC236}">
                <a16:creationId xmlns:a16="http://schemas.microsoft.com/office/drawing/2014/main" xmlns="" id="{73C3221B-9F1D-4D44-5C9C-5360A93B1FFB}"/>
              </a:ext>
            </a:extLst>
          </p:cNvPr>
          <p:cNvPicPr>
            <a:picLocks noChangeAspect="1"/>
          </p:cNvPicPr>
          <p:nvPr/>
        </p:nvPicPr>
        <p:blipFill>
          <a:blip r:embed="rId3"/>
          <a:stretch>
            <a:fillRect/>
          </a:stretch>
        </p:blipFill>
        <p:spPr>
          <a:xfrm>
            <a:off x="6096000" y="2006234"/>
            <a:ext cx="4882121" cy="2034217"/>
          </a:xfrm>
          <a:prstGeom prst="rect">
            <a:avLst/>
          </a:prstGeom>
        </p:spPr>
      </p:pic>
      <p:sp>
        <p:nvSpPr>
          <p:cNvPr id="4" name="TextBox 3">
            <a:extLst>
              <a:ext uri="{FF2B5EF4-FFF2-40B4-BE49-F238E27FC236}">
                <a16:creationId xmlns:a16="http://schemas.microsoft.com/office/drawing/2014/main" xmlns="" id="{9B900AF0-7236-D13F-91DA-1F138A28CC0F}"/>
              </a:ext>
            </a:extLst>
          </p:cNvPr>
          <p:cNvSpPr txBox="1"/>
          <p:nvPr/>
        </p:nvSpPr>
        <p:spPr>
          <a:xfrm>
            <a:off x="838200" y="4312551"/>
            <a:ext cx="9114692" cy="1789208"/>
          </a:xfrm>
          <a:prstGeom prst="rect">
            <a:avLst/>
          </a:prstGeom>
          <a:noFill/>
        </p:spPr>
        <p:txBody>
          <a:bodyPr wrap="square" rtlCol="0">
            <a:spAutoFit/>
          </a:bodyPr>
          <a:lstStyle/>
          <a:p>
            <a:pPr marL="228600" lvl="0" indent="-228600" algn="just" rtl="0">
              <a:lnSpc>
                <a:spcPct val="90000"/>
              </a:lnSpc>
              <a:spcBef>
                <a:spcPts val="1000"/>
              </a:spcBef>
              <a:spcAft>
                <a:spcPts val="0"/>
              </a:spcAft>
              <a:buClr>
                <a:schemeClr val="dk1"/>
              </a:buClr>
              <a:buSzPct val="100000"/>
              <a:buNone/>
            </a:pPr>
            <a:r>
              <a:rPr lang="en-US" sz="1400" b="1" dirty="0">
                <a:latin typeface="Times New Roman"/>
                <a:ea typeface="Times New Roman"/>
                <a:cs typeface="Times New Roman"/>
                <a:sym typeface="Times New Roman"/>
              </a:rPr>
              <a:t>    </a:t>
            </a:r>
            <a:r>
              <a:rPr lang="en-US" sz="1800" b="1" dirty="0">
                <a:latin typeface="Times New Roman"/>
                <a:ea typeface="Times New Roman"/>
                <a:cs typeface="Times New Roman"/>
                <a:sym typeface="Times New Roman"/>
              </a:rPr>
              <a:t>Model Preparation:</a:t>
            </a:r>
            <a:endParaRPr lang="en-US" sz="1800" dirty="0"/>
          </a:p>
          <a:p>
            <a:pPr marL="228600" lvl="0" indent="-228600" algn="just" rtl="0">
              <a:lnSpc>
                <a:spcPct val="90000"/>
              </a:lnSpc>
              <a:spcBef>
                <a:spcPts val="1000"/>
              </a:spcBef>
              <a:spcAft>
                <a:spcPts val="0"/>
              </a:spcAft>
              <a:buClr>
                <a:schemeClr val="dk1"/>
              </a:buClr>
              <a:buSzPct val="100000"/>
              <a:buNone/>
            </a:pPr>
            <a:r>
              <a:rPr lang="en-US" sz="1800" b="1" dirty="0">
                <a:latin typeface="Times New Roman"/>
                <a:ea typeface="Times New Roman"/>
                <a:cs typeface="Times New Roman"/>
                <a:sym typeface="Times New Roman"/>
              </a:rPr>
              <a:t> </a:t>
            </a:r>
            <a:r>
              <a:rPr lang="en-US" sz="1200" b="1" dirty="0">
                <a:latin typeface="Times New Roman"/>
                <a:ea typeface="Times New Roman"/>
                <a:cs typeface="Times New Roman"/>
                <a:sym typeface="Times New Roman"/>
              </a:rPr>
              <a:t>   </a:t>
            </a:r>
            <a:r>
              <a:rPr lang="en-US" sz="1800" dirty="0">
                <a:latin typeface="Cambria" panose="02040503050406030204" pitchFamily="18" charset="0"/>
                <a:ea typeface="Cambria" panose="02040503050406030204" pitchFamily="18" charset="0"/>
              </a:rPr>
              <a:t>After cleaning and balancing the data we will split that data in ration 8:2 for the training and test. For the prediction we will use Machine learning algorithms like SVM, Random Forest etc. As the Model will be trained, we’ll save the model file to connect it with the backend of the system.</a:t>
            </a:r>
            <a:endParaRPr lang="en-US" sz="1800" b="1" dirty="0">
              <a:latin typeface="Cambria" panose="02040503050406030204" pitchFamily="18" charset="0"/>
              <a:ea typeface="Cambria" panose="02040503050406030204" pitchFamily="18" charset="0"/>
              <a:cs typeface="Times New Roman"/>
              <a:sym typeface="Times New Roman"/>
            </a:endParaRPr>
          </a:p>
          <a:p>
            <a:pPr marL="228600" lvl="0" indent="-228600" algn="just" rtl="0">
              <a:lnSpc>
                <a:spcPct val="90000"/>
              </a:lnSpc>
              <a:spcBef>
                <a:spcPts val="1000"/>
              </a:spcBef>
              <a:spcAft>
                <a:spcPts val="0"/>
              </a:spcAft>
              <a:buClr>
                <a:schemeClr val="dk1"/>
              </a:buClr>
              <a:buSzPct val="100000"/>
              <a:buNone/>
            </a:pPr>
            <a:r>
              <a:rPr lang="en-US" sz="1400" dirty="0">
                <a:latin typeface="Cambria" panose="02040503050406030204" pitchFamily="18" charset="0"/>
                <a:ea typeface="Cambria" panose="02040503050406030204" pitchFamily="18" charset="0"/>
                <a:cs typeface="Times New Roman"/>
                <a:sym typeface="Times New Roman"/>
              </a:rPr>
              <a:t>   </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1"/>
          <p:cNvSpPr txBox="1">
            <a:spLocks noGrp="1"/>
          </p:cNvSpPr>
          <p:nvPr>
            <p:ph type="title"/>
          </p:nvPr>
        </p:nvSpPr>
        <p:spPr>
          <a:xfrm>
            <a:off x="838201" y="426671"/>
            <a:ext cx="10220459" cy="14379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Font typeface="Times New Roman"/>
              <a:buNone/>
            </a:pPr>
            <a:r>
              <a:rPr lang="en-US" sz="2000" b="1" dirty="0">
                <a:latin typeface="Times New Roman"/>
                <a:ea typeface="Times New Roman"/>
                <a:cs typeface="Times New Roman"/>
                <a:sym typeface="Times New Roman"/>
              </a:rPr>
              <a:t>Backend and Database:</a:t>
            </a:r>
            <a:endParaRPr sz="2000" b="1" dirty="0">
              <a:latin typeface="Times New Roman"/>
              <a:ea typeface="Times New Roman"/>
              <a:cs typeface="Times New Roman"/>
              <a:sym typeface="Times New Roman"/>
            </a:endParaRPr>
          </a:p>
        </p:txBody>
      </p:sp>
      <p:sp>
        <p:nvSpPr>
          <p:cNvPr id="345" name="Google Shape;345;p11"/>
          <p:cNvSpPr txBox="1">
            <a:spLocks noGrp="1"/>
          </p:cNvSpPr>
          <p:nvPr>
            <p:ph type="body" idx="1"/>
          </p:nvPr>
        </p:nvSpPr>
        <p:spPr>
          <a:xfrm>
            <a:off x="631145" y="1336429"/>
            <a:ext cx="3721047" cy="345659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None/>
            </a:pPr>
            <a:r>
              <a:rPr lang="en-US" sz="1800" dirty="0">
                <a:latin typeface="Cambria" panose="02040503050406030204" pitchFamily="18" charset="0"/>
                <a:ea typeface="Cambria" panose="02040503050406030204" pitchFamily="18" charset="0"/>
              </a:rPr>
              <a:t>    Following are the functionalities that we’ll be providing in the Backend of the system. For the prediction of Model, we need the data so we will be creating the database whose architecture is as following:</a:t>
            </a:r>
            <a:endParaRPr sz="1800" dirty="0">
              <a:latin typeface="Cambria" panose="02040503050406030204" pitchFamily="18" charset="0"/>
              <a:ea typeface="Cambria" panose="02040503050406030204" pitchFamily="18" charset="0"/>
              <a:cs typeface="Times New Roman"/>
              <a:sym typeface="Times New Roman"/>
            </a:endParaRPr>
          </a:p>
        </p:txBody>
      </p:sp>
      <p:sp>
        <p:nvSpPr>
          <p:cNvPr id="346" name="Google Shape;34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pic>
        <p:nvPicPr>
          <p:cNvPr id="6" name="Picture 5">
            <a:extLst>
              <a:ext uri="{FF2B5EF4-FFF2-40B4-BE49-F238E27FC236}">
                <a16:creationId xmlns:a16="http://schemas.microsoft.com/office/drawing/2014/main" xmlns="" id="{5150D431-71EE-55A3-CDC8-8B6E016BAF4D}"/>
              </a:ext>
            </a:extLst>
          </p:cNvPr>
          <p:cNvPicPr>
            <a:picLocks noChangeAspect="1"/>
          </p:cNvPicPr>
          <p:nvPr/>
        </p:nvPicPr>
        <p:blipFill rotWithShape="1">
          <a:blip r:embed="rId3"/>
          <a:srcRect l="25817" t="22307" r="29375" b="5324"/>
          <a:stretch/>
        </p:blipFill>
        <p:spPr>
          <a:xfrm>
            <a:off x="4539803" y="365124"/>
            <a:ext cx="6518857" cy="59222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Pictorial Representation of Project :-</a:t>
            </a:r>
            <a:endParaRPr b="1" dirty="0">
              <a:latin typeface="Times New Roman"/>
              <a:ea typeface="Times New Roman"/>
              <a:cs typeface="Times New Roman"/>
              <a:sym typeface="Times New Roman"/>
            </a:endParaRPr>
          </a:p>
        </p:txBody>
      </p:sp>
      <p:sp>
        <p:nvSpPr>
          <p:cNvPr id="354" name="Google Shape;35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pic>
        <p:nvPicPr>
          <p:cNvPr id="5" name="Picture 4">
            <a:extLst>
              <a:ext uri="{FF2B5EF4-FFF2-40B4-BE49-F238E27FC236}">
                <a16:creationId xmlns:a16="http://schemas.microsoft.com/office/drawing/2014/main" xmlns="" id="{78E62795-33C9-8501-1F32-032861E5DD97}"/>
              </a:ext>
            </a:extLst>
          </p:cNvPr>
          <p:cNvPicPr>
            <a:picLocks noChangeAspect="1"/>
          </p:cNvPicPr>
          <p:nvPr/>
        </p:nvPicPr>
        <p:blipFill rotWithShape="1">
          <a:blip r:embed="rId3"/>
          <a:srcRect l="28414" t="20641" r="23341" b="1991"/>
          <a:stretch/>
        </p:blipFill>
        <p:spPr>
          <a:xfrm>
            <a:off x="3050931" y="1226938"/>
            <a:ext cx="6110654" cy="55121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3"/>
          <p:cNvSpPr txBox="1">
            <a:spLocks noGrp="1"/>
          </p:cNvSpPr>
          <p:nvPr>
            <p:ph type="title"/>
          </p:nvPr>
        </p:nvSpPr>
        <p:spPr>
          <a:xfrm>
            <a:off x="2904393"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Results and Outputs :-</a:t>
            </a:r>
            <a:endParaRPr b="1" dirty="0">
              <a:latin typeface="Times New Roman"/>
              <a:ea typeface="Times New Roman"/>
              <a:cs typeface="Times New Roman"/>
              <a:sym typeface="Times New Roman"/>
            </a:endParaRPr>
          </a:p>
        </p:txBody>
      </p:sp>
      <p:sp>
        <p:nvSpPr>
          <p:cNvPr id="360" name="Google Shape;3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
        <p:nvSpPr>
          <p:cNvPr id="361" name="Google Shape;361;p13"/>
          <p:cNvSpPr txBox="1">
            <a:spLocks noGrp="1"/>
          </p:cNvSpPr>
          <p:nvPr>
            <p:ph type="body" idx="1"/>
          </p:nvPr>
        </p:nvSpPr>
        <p:spPr>
          <a:xfrm>
            <a:off x="274973" y="1429879"/>
            <a:ext cx="10568873" cy="46152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None/>
            </a:pPr>
            <a:r>
              <a:rPr lang="en-US" sz="2000" b="1" dirty="0">
                <a:latin typeface="Times New Roman"/>
                <a:ea typeface="Times New Roman"/>
                <a:cs typeface="Times New Roman"/>
                <a:sym typeface="Times New Roman"/>
              </a:rPr>
              <a:t>Front-End of the Project:</a:t>
            </a:r>
            <a:endParaRPr dirty="0"/>
          </a:p>
          <a:p>
            <a:pPr marL="228600" lvl="0" indent="-228600" algn="l" rtl="0">
              <a:lnSpc>
                <a:spcPct val="90000"/>
              </a:lnSpc>
              <a:spcBef>
                <a:spcPts val="1000"/>
              </a:spcBef>
              <a:spcAft>
                <a:spcPts val="0"/>
              </a:spcAft>
              <a:buClr>
                <a:schemeClr val="dk1"/>
              </a:buClr>
              <a:buSzPts val="2800"/>
              <a:buNone/>
            </a:pPr>
            <a:endParaRPr dirty="0"/>
          </a:p>
        </p:txBody>
      </p:sp>
      <p:pic>
        <p:nvPicPr>
          <p:cNvPr id="3" name="Picture 2">
            <a:extLst>
              <a:ext uri="{FF2B5EF4-FFF2-40B4-BE49-F238E27FC236}">
                <a16:creationId xmlns:a16="http://schemas.microsoft.com/office/drawing/2014/main" xmlns="" id="{ACD36A16-AF5D-B87C-6737-FBAE120FFE73}"/>
              </a:ext>
            </a:extLst>
          </p:cNvPr>
          <p:cNvPicPr>
            <a:picLocks noChangeAspect="1"/>
          </p:cNvPicPr>
          <p:nvPr/>
        </p:nvPicPr>
        <p:blipFill rotWithShape="1">
          <a:blip r:embed="rId3"/>
          <a:srcRect l="22933" t="28974" r="23920" b="25514"/>
          <a:stretch/>
        </p:blipFill>
        <p:spPr>
          <a:xfrm>
            <a:off x="163607" y="2118213"/>
            <a:ext cx="5829299" cy="3238532"/>
          </a:xfrm>
          <a:prstGeom prst="rect">
            <a:avLst/>
          </a:prstGeom>
        </p:spPr>
      </p:pic>
      <p:pic>
        <p:nvPicPr>
          <p:cNvPr id="5" name="Picture 4">
            <a:extLst>
              <a:ext uri="{FF2B5EF4-FFF2-40B4-BE49-F238E27FC236}">
                <a16:creationId xmlns:a16="http://schemas.microsoft.com/office/drawing/2014/main" xmlns="" id="{D781E0BC-D65D-C4FD-B334-E328DBB2A15B}"/>
              </a:ext>
            </a:extLst>
          </p:cNvPr>
          <p:cNvPicPr>
            <a:picLocks noChangeAspect="1"/>
          </p:cNvPicPr>
          <p:nvPr/>
        </p:nvPicPr>
        <p:blipFill rotWithShape="1">
          <a:blip r:embed="rId4"/>
          <a:srcRect l="23005" t="32703" r="23846" b="22773"/>
          <a:stretch/>
        </p:blipFill>
        <p:spPr>
          <a:xfrm>
            <a:off x="6199096" y="2118214"/>
            <a:ext cx="5829299" cy="32385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pic>
        <p:nvPicPr>
          <p:cNvPr id="5" name="Picture 4">
            <a:extLst>
              <a:ext uri="{FF2B5EF4-FFF2-40B4-BE49-F238E27FC236}">
                <a16:creationId xmlns:a16="http://schemas.microsoft.com/office/drawing/2014/main" xmlns="" id="{B308D67B-13AF-73C0-08DC-BC45B98660DA}"/>
              </a:ext>
            </a:extLst>
          </p:cNvPr>
          <p:cNvPicPr>
            <a:picLocks noChangeAspect="1"/>
          </p:cNvPicPr>
          <p:nvPr/>
        </p:nvPicPr>
        <p:blipFill rotWithShape="1">
          <a:blip r:embed="rId3"/>
          <a:srcRect l="23396" t="30619" r="23395" b="23925"/>
          <a:stretch/>
        </p:blipFill>
        <p:spPr>
          <a:xfrm>
            <a:off x="175846" y="1543566"/>
            <a:ext cx="5820445" cy="3300995"/>
          </a:xfrm>
          <a:prstGeom prst="rect">
            <a:avLst/>
          </a:prstGeom>
        </p:spPr>
      </p:pic>
      <p:pic>
        <p:nvPicPr>
          <p:cNvPr id="7" name="Picture 6">
            <a:extLst>
              <a:ext uri="{FF2B5EF4-FFF2-40B4-BE49-F238E27FC236}">
                <a16:creationId xmlns:a16="http://schemas.microsoft.com/office/drawing/2014/main" xmlns="" id="{EFFBB1DD-BDC9-BB57-A6A5-FBEDA295923E}"/>
              </a:ext>
            </a:extLst>
          </p:cNvPr>
          <p:cNvPicPr>
            <a:picLocks noChangeAspect="1"/>
          </p:cNvPicPr>
          <p:nvPr/>
        </p:nvPicPr>
        <p:blipFill rotWithShape="1">
          <a:blip r:embed="rId4"/>
          <a:srcRect l="23582" t="38206" r="24134" b="15256"/>
          <a:stretch/>
        </p:blipFill>
        <p:spPr>
          <a:xfrm>
            <a:off x="6008014" y="1543566"/>
            <a:ext cx="5980344" cy="33009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pic>
        <p:nvPicPr>
          <p:cNvPr id="5" name="Picture 4">
            <a:extLst>
              <a:ext uri="{FF2B5EF4-FFF2-40B4-BE49-F238E27FC236}">
                <a16:creationId xmlns:a16="http://schemas.microsoft.com/office/drawing/2014/main" xmlns="" id="{DE354BAC-F556-CEEE-FB04-01430421BEE9}"/>
              </a:ext>
            </a:extLst>
          </p:cNvPr>
          <p:cNvPicPr>
            <a:picLocks noChangeAspect="1"/>
          </p:cNvPicPr>
          <p:nvPr/>
        </p:nvPicPr>
        <p:blipFill rotWithShape="1">
          <a:blip r:embed="rId3"/>
          <a:srcRect l="23508" t="30256" r="24207" b="21795"/>
          <a:stretch/>
        </p:blipFill>
        <p:spPr>
          <a:xfrm>
            <a:off x="193431" y="1573823"/>
            <a:ext cx="5644662" cy="3692768"/>
          </a:xfrm>
          <a:prstGeom prst="rect">
            <a:avLst/>
          </a:prstGeom>
        </p:spPr>
      </p:pic>
      <p:pic>
        <p:nvPicPr>
          <p:cNvPr id="7" name="Picture 6">
            <a:extLst>
              <a:ext uri="{FF2B5EF4-FFF2-40B4-BE49-F238E27FC236}">
                <a16:creationId xmlns:a16="http://schemas.microsoft.com/office/drawing/2014/main" xmlns="" id="{C0A71679-0963-9F32-F7E6-E614C26BFB24}"/>
              </a:ext>
            </a:extLst>
          </p:cNvPr>
          <p:cNvPicPr>
            <a:picLocks noChangeAspect="1"/>
          </p:cNvPicPr>
          <p:nvPr/>
        </p:nvPicPr>
        <p:blipFill rotWithShape="1">
          <a:blip r:embed="rId4"/>
          <a:srcRect l="23799" t="37436" r="23846" b="16538"/>
          <a:stretch/>
        </p:blipFill>
        <p:spPr>
          <a:xfrm>
            <a:off x="6095999" y="1573823"/>
            <a:ext cx="5902569" cy="36927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997680" y="839081"/>
            <a:ext cx="10196639" cy="921945"/>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000"/>
              <a:buFont typeface="Times New Roman"/>
              <a:buNone/>
            </a:pPr>
            <a:r>
              <a:rPr lang="en-US" sz="2000" b="1" dirty="0">
                <a:latin typeface="Times New Roman"/>
                <a:ea typeface="Times New Roman"/>
                <a:cs typeface="Times New Roman"/>
                <a:sym typeface="Times New Roman"/>
              </a:rPr>
              <a:t>Back-End of the Project:</a:t>
            </a:r>
            <a:endParaRPr sz="2000" dirty="0">
              <a:latin typeface="Times New Roman"/>
              <a:ea typeface="Times New Roman"/>
              <a:cs typeface="Times New Roman"/>
              <a:sym typeface="Times New Roman"/>
            </a:endParaRPr>
          </a:p>
        </p:txBody>
      </p:sp>
      <p:sp>
        <p:nvSpPr>
          <p:cNvPr id="385" name="Google Shape;38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pic>
        <p:nvPicPr>
          <p:cNvPr id="5" name="Picture 4">
            <a:extLst>
              <a:ext uri="{FF2B5EF4-FFF2-40B4-BE49-F238E27FC236}">
                <a16:creationId xmlns:a16="http://schemas.microsoft.com/office/drawing/2014/main" xmlns="" id="{DD88F72F-4C06-DB9C-468C-69E40289E4D6}"/>
              </a:ext>
            </a:extLst>
          </p:cNvPr>
          <p:cNvPicPr>
            <a:picLocks noChangeAspect="1"/>
          </p:cNvPicPr>
          <p:nvPr/>
        </p:nvPicPr>
        <p:blipFill rotWithShape="1">
          <a:blip r:embed="rId3"/>
          <a:srcRect l="19615" t="24231" r="21899" b="18974"/>
          <a:stretch/>
        </p:blipFill>
        <p:spPr>
          <a:xfrm>
            <a:off x="123093" y="1761025"/>
            <a:ext cx="6207369" cy="3470397"/>
          </a:xfrm>
          <a:prstGeom prst="rect">
            <a:avLst/>
          </a:prstGeom>
        </p:spPr>
      </p:pic>
      <p:pic>
        <p:nvPicPr>
          <p:cNvPr id="7" name="Picture 6">
            <a:extLst>
              <a:ext uri="{FF2B5EF4-FFF2-40B4-BE49-F238E27FC236}">
                <a16:creationId xmlns:a16="http://schemas.microsoft.com/office/drawing/2014/main" xmlns="" id="{09FC5D29-F266-E405-6E38-CB0AA9F7233C}"/>
              </a:ext>
            </a:extLst>
          </p:cNvPr>
          <p:cNvPicPr>
            <a:picLocks noChangeAspect="1"/>
          </p:cNvPicPr>
          <p:nvPr/>
        </p:nvPicPr>
        <p:blipFill rotWithShape="1">
          <a:blip r:embed="rId4"/>
          <a:srcRect l="21130" t="36282" r="22620" b="7315"/>
          <a:stretch/>
        </p:blipFill>
        <p:spPr>
          <a:xfrm>
            <a:off x="6254464" y="1856459"/>
            <a:ext cx="5814443" cy="3374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pic>
        <p:nvPicPr>
          <p:cNvPr id="5" name="Picture 4">
            <a:extLst>
              <a:ext uri="{FF2B5EF4-FFF2-40B4-BE49-F238E27FC236}">
                <a16:creationId xmlns:a16="http://schemas.microsoft.com/office/drawing/2014/main" xmlns="" id="{B70E5022-D976-FAE6-95CF-4AD5BFFDCA54}"/>
              </a:ext>
            </a:extLst>
          </p:cNvPr>
          <p:cNvPicPr>
            <a:picLocks noChangeAspect="1"/>
          </p:cNvPicPr>
          <p:nvPr/>
        </p:nvPicPr>
        <p:blipFill rotWithShape="1">
          <a:blip r:embed="rId3"/>
          <a:srcRect l="19760" t="32051" r="21250" b="9102"/>
          <a:stretch/>
        </p:blipFill>
        <p:spPr>
          <a:xfrm>
            <a:off x="0" y="1499088"/>
            <a:ext cx="6105080" cy="3859824"/>
          </a:xfrm>
          <a:prstGeom prst="rect">
            <a:avLst/>
          </a:prstGeom>
        </p:spPr>
      </p:pic>
      <p:pic>
        <p:nvPicPr>
          <p:cNvPr id="7" name="Picture 6">
            <a:extLst>
              <a:ext uri="{FF2B5EF4-FFF2-40B4-BE49-F238E27FC236}">
                <a16:creationId xmlns:a16="http://schemas.microsoft.com/office/drawing/2014/main" xmlns="" id="{8446A7BE-6206-6C59-0D3E-8331122FE077}"/>
              </a:ext>
            </a:extLst>
          </p:cNvPr>
          <p:cNvPicPr>
            <a:picLocks noChangeAspect="1"/>
          </p:cNvPicPr>
          <p:nvPr/>
        </p:nvPicPr>
        <p:blipFill rotWithShape="1">
          <a:blip r:embed="rId4"/>
          <a:srcRect l="19255" t="35385" r="22043" b="4231"/>
          <a:stretch/>
        </p:blipFill>
        <p:spPr>
          <a:xfrm>
            <a:off x="5996356" y="1705708"/>
            <a:ext cx="6040092" cy="36532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gd06fa05e4d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a:t>
            </a:fld>
            <a:endParaRPr/>
          </a:p>
        </p:txBody>
      </p:sp>
      <p:pic>
        <p:nvPicPr>
          <p:cNvPr id="5" name="Picture 4">
            <a:extLst>
              <a:ext uri="{FF2B5EF4-FFF2-40B4-BE49-F238E27FC236}">
                <a16:creationId xmlns:a16="http://schemas.microsoft.com/office/drawing/2014/main" xmlns="" id="{E4459C03-723B-3BD4-DBE8-B8471203D457}"/>
              </a:ext>
            </a:extLst>
          </p:cNvPr>
          <p:cNvPicPr>
            <a:picLocks noChangeAspect="1"/>
          </p:cNvPicPr>
          <p:nvPr/>
        </p:nvPicPr>
        <p:blipFill rotWithShape="1">
          <a:blip r:embed="rId3"/>
          <a:srcRect l="19976" t="30513" r="26298" b="15513"/>
          <a:stretch/>
        </p:blipFill>
        <p:spPr>
          <a:xfrm>
            <a:off x="131883" y="1450730"/>
            <a:ext cx="5964117" cy="3701563"/>
          </a:xfrm>
          <a:prstGeom prst="rect">
            <a:avLst/>
          </a:prstGeom>
        </p:spPr>
      </p:pic>
      <p:pic>
        <p:nvPicPr>
          <p:cNvPr id="7" name="Picture 6">
            <a:extLst>
              <a:ext uri="{FF2B5EF4-FFF2-40B4-BE49-F238E27FC236}">
                <a16:creationId xmlns:a16="http://schemas.microsoft.com/office/drawing/2014/main" xmlns="" id="{9BE79CAD-0575-E6CF-78DC-2B7B9B9E454F}"/>
              </a:ext>
            </a:extLst>
          </p:cNvPr>
          <p:cNvPicPr>
            <a:picLocks noChangeAspect="1"/>
          </p:cNvPicPr>
          <p:nvPr/>
        </p:nvPicPr>
        <p:blipFill rotWithShape="1">
          <a:blip r:embed="rId4"/>
          <a:srcRect l="20914" t="32564" r="25865" b="13462"/>
          <a:stretch/>
        </p:blipFill>
        <p:spPr>
          <a:xfrm>
            <a:off x="6096000" y="1529699"/>
            <a:ext cx="5887916" cy="36225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Conclusion :-</a:t>
            </a:r>
            <a:endParaRPr b="1" dirty="0">
              <a:latin typeface="Times New Roman"/>
              <a:ea typeface="Times New Roman"/>
              <a:cs typeface="Times New Roman"/>
              <a:sym typeface="Times New Roman"/>
            </a:endParaRPr>
          </a:p>
        </p:txBody>
      </p:sp>
      <p:sp>
        <p:nvSpPr>
          <p:cNvPr id="416" name="Google Shape;416;p18"/>
          <p:cNvSpPr txBox="1">
            <a:spLocks noGrp="1"/>
          </p:cNvSpPr>
          <p:nvPr>
            <p:ph type="body" idx="1"/>
          </p:nvPr>
        </p:nvSpPr>
        <p:spPr>
          <a:xfrm>
            <a:off x="556392" y="1468191"/>
            <a:ext cx="6542467" cy="5253283"/>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Our Project is only a humble venture to satisfy the needs to manage their project work. Several user friendly coding have also adopted. This package shall prove to be a powerful package in satisfying all the requirements of the school. The objective of software planning is to provide a frame work that enables the manager to make reasonable estimates made within a limited time frame at the beginning of the software project and should be updated regularly as the project progresses. At the end we have concluded that we have made effort on following points – </a:t>
            </a:r>
          </a:p>
          <a:p>
            <a:pPr marL="0" lvl="0" indent="0" algn="just" rtl="0">
              <a:lnSpc>
                <a:spcPct val="90000"/>
              </a:lnSpc>
              <a:spcBef>
                <a:spcPts val="0"/>
              </a:spcBef>
              <a:spcAft>
                <a:spcPts val="0"/>
              </a:spcAft>
              <a:buClr>
                <a:schemeClr val="dk1"/>
              </a:buClr>
              <a:buSzPts val="2000"/>
              <a:buNone/>
            </a:pPr>
            <a:endParaRPr lang="en-US" sz="1600" dirty="0">
              <a:latin typeface="Cambria" panose="02040503050406030204" pitchFamily="18" charset="0"/>
              <a:ea typeface="Cambria" panose="02040503050406030204" pitchFamily="18" charset="0"/>
            </a:endParaRP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A description of the background and context of project and its relation to work already done in the area. </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Made statement of the aims and objectives of the project. </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The description of Purpose, Scope and applicability.</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 We define the problem on which we are working in the project.</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 We describe the requirement Specifications of the system and the actions that can be done on these things. </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We understand the problem domain and produce a model of the system, which describes operations that can be performed on the system. </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We included features and operations in detail, including screen layouts.</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 We designed user interface and security issues related to system. </a:t>
            </a:r>
          </a:p>
          <a:p>
            <a:pPr marL="0" lvl="0" indent="0" algn="just" rtl="0">
              <a:lnSpc>
                <a:spcPct val="90000"/>
              </a:lnSpc>
              <a:spcBef>
                <a:spcPts val="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Finally the system is implemented and tested according to the test cases.</a:t>
            </a:r>
            <a:endParaRPr sz="1600" dirty="0">
              <a:latin typeface="Cambria" panose="02040503050406030204" pitchFamily="18" charset="0"/>
              <a:ea typeface="Cambria" panose="02040503050406030204" pitchFamily="18" charset="0"/>
            </a:endParaRPr>
          </a:p>
        </p:txBody>
      </p:sp>
      <p:sp>
        <p:nvSpPr>
          <p:cNvPr id="417" name="Google Shape;41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pic>
        <p:nvPicPr>
          <p:cNvPr id="418" name="Google Shape;418;p18" descr="download (2).jpg"/>
          <p:cNvPicPr preferRelativeResize="0"/>
          <p:nvPr/>
        </p:nvPicPr>
        <p:blipFill rotWithShape="1">
          <a:blip r:embed="rId3">
            <a:alphaModFix/>
          </a:blip>
          <a:srcRect/>
          <a:stretch/>
        </p:blipFill>
        <p:spPr>
          <a:xfrm>
            <a:off x="7576211" y="1468192"/>
            <a:ext cx="4615789" cy="30909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 :-</a:t>
            </a:r>
            <a:endParaRPr b="1">
              <a:latin typeface="Times New Roman"/>
              <a:ea typeface="Times New Roman"/>
              <a:cs typeface="Times New Roman"/>
              <a:sym typeface="Times New Roman"/>
            </a:endParaRPr>
          </a:p>
        </p:txBody>
      </p:sp>
      <p:sp>
        <p:nvSpPr>
          <p:cNvPr id="277" name="Google Shape;277;p2"/>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Introduction to Project</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Problem Formulation</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Objectives of the work </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Methodology used</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Results and Outputs</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Conclusion</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Future Scope</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References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278" name="Google Shape;27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Future Scope :-</a:t>
            </a:r>
            <a:endParaRPr b="1">
              <a:latin typeface="Times New Roman"/>
              <a:ea typeface="Times New Roman"/>
              <a:cs typeface="Times New Roman"/>
              <a:sym typeface="Times New Roman"/>
            </a:endParaRPr>
          </a:p>
        </p:txBody>
      </p:sp>
      <p:sp>
        <p:nvSpPr>
          <p:cNvPr id="424" name="Google Shape;424;p19"/>
          <p:cNvSpPr txBox="1">
            <a:spLocks noGrp="1"/>
          </p:cNvSpPr>
          <p:nvPr>
            <p:ph type="body" idx="1"/>
          </p:nvPr>
        </p:nvSpPr>
        <p:spPr>
          <a:xfrm>
            <a:off x="838200" y="1614609"/>
            <a:ext cx="10018690" cy="438199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cs typeface="Times New Roman"/>
                <a:sym typeface="Times New Roman"/>
              </a:rPr>
              <a:t>   </a:t>
            </a:r>
            <a:r>
              <a:rPr lang="en-US" sz="1600" dirty="0">
                <a:latin typeface="Cambria" panose="02040503050406030204" pitchFamily="18" charset="0"/>
                <a:ea typeface="Cambria" panose="02040503050406030204" pitchFamily="18" charset="0"/>
              </a:rPr>
              <a:t>In a nutshell, it can be summarized that the future scope of the project circles around maintaining information regarding – </a:t>
            </a:r>
          </a:p>
          <a:p>
            <a:pPr marL="228600" lvl="0" indent="-228600" algn="just" rtl="0">
              <a:lnSpc>
                <a:spcPct val="90000"/>
              </a:lnSpc>
              <a:spcBef>
                <a:spcPts val="0"/>
              </a:spcBef>
              <a:spcAft>
                <a:spcPts val="0"/>
              </a:spcAft>
              <a:buClr>
                <a:schemeClr val="dk1"/>
              </a:buClr>
              <a:buSzPct val="100000"/>
              <a:buNone/>
            </a:pPr>
            <a:endParaRPr lang="en-US"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We can add printer in future.</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We can give more advance software for Invoice Management System including more facilities. </a:t>
            </a:r>
          </a:p>
          <a:p>
            <a:pPr marL="228600" lvl="0" indent="-228600" algn="just" rtl="0">
              <a:lnSpc>
                <a:spcPct val="90000"/>
              </a:lnSpc>
              <a:spcBef>
                <a:spcPts val="0"/>
              </a:spcBef>
              <a:spcAft>
                <a:spcPts val="0"/>
              </a:spcAft>
              <a:buClr>
                <a:schemeClr val="dk1"/>
              </a:buClr>
              <a:buSzPct val="100000"/>
              <a:buNone/>
            </a:pPr>
            <a:endParaRPr lang="en-US"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We will host the platform on online servers to make it accessible worldwide.</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Integrate multiple load balancers to distribute the loads of the system. </a:t>
            </a:r>
          </a:p>
          <a:p>
            <a:pPr marL="228600" lvl="0" indent="-228600" algn="just" rtl="0">
              <a:lnSpc>
                <a:spcPct val="90000"/>
              </a:lnSpc>
              <a:spcBef>
                <a:spcPts val="0"/>
              </a:spcBef>
              <a:spcAft>
                <a:spcPts val="0"/>
              </a:spcAft>
              <a:buClr>
                <a:schemeClr val="dk1"/>
              </a:buClr>
              <a:buSzPct val="100000"/>
              <a:buNone/>
            </a:pPr>
            <a:endParaRPr lang="en-US"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Create the master and slave database structures to reduce the overload of the database queries. </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 Implement the backup mechanism for taking backup of the codebase and database on the regular basis on the different servers </a:t>
            </a:r>
          </a:p>
          <a:p>
            <a:pPr marL="228600" lvl="0" indent="-228600" algn="just" rtl="0">
              <a:lnSpc>
                <a:spcPct val="90000"/>
              </a:lnSpc>
              <a:spcBef>
                <a:spcPts val="0"/>
              </a:spcBef>
              <a:spcAft>
                <a:spcPts val="0"/>
              </a:spcAft>
              <a:buClr>
                <a:schemeClr val="dk1"/>
              </a:buClr>
              <a:buSzPct val="100000"/>
              <a:buNone/>
            </a:pPr>
            <a:endParaRPr lang="en-US"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ct val="100000"/>
              <a:buNone/>
            </a:pPr>
            <a:r>
              <a:rPr lang="en-US" sz="1600" dirty="0">
                <a:latin typeface="Cambria" panose="02040503050406030204" pitchFamily="18" charset="0"/>
                <a:ea typeface="Cambria" panose="02040503050406030204" pitchFamily="18" charset="0"/>
              </a:rPr>
              <a:t>     The above mentioned points are the enhancements which can be done to increase the applicability and usage of this project. Here we can maintain the records of Invoice and Clients. </a:t>
            </a:r>
            <a:endParaRPr sz="1600" dirty="0">
              <a:latin typeface="Cambria" panose="02040503050406030204" pitchFamily="18" charset="0"/>
              <a:ea typeface="Cambria" panose="02040503050406030204" pitchFamily="18" charset="0"/>
            </a:endParaRPr>
          </a:p>
        </p:txBody>
      </p:sp>
      <p:sp>
        <p:nvSpPr>
          <p:cNvPr id="425" name="Google Shape;42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References :-</a:t>
            </a:r>
            <a:endParaRPr>
              <a:latin typeface="Times New Roman"/>
              <a:ea typeface="Times New Roman"/>
              <a:cs typeface="Times New Roman"/>
              <a:sym typeface="Times New Roman"/>
            </a:endParaRPr>
          </a:p>
        </p:txBody>
      </p:sp>
      <p:sp>
        <p:nvSpPr>
          <p:cNvPr id="431" name="Google Shape;431;p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Char char="•"/>
            </a:pPr>
            <a:r>
              <a:rPr lang="en-IN" sz="1600" dirty="0">
                <a:latin typeface="Cambria" panose="02040503050406030204" pitchFamily="18" charset="0"/>
                <a:ea typeface="Cambria" panose="02040503050406030204" pitchFamily="18" charset="0"/>
              </a:rPr>
              <a:t> </a:t>
            </a:r>
            <a:r>
              <a:rPr lang="en-IN" sz="1600" dirty="0">
                <a:latin typeface="Cambria" panose="02040503050406030204" pitchFamily="18" charset="0"/>
                <a:ea typeface="Cambria" panose="02040503050406030204" pitchFamily="18" charset="0"/>
                <a:hlinkClick r:id="rId3"/>
              </a:rPr>
              <a:t>https://www.netsuite.com/portal/resource/articles/financialmanagement/financialmanagement.shtml</a:t>
            </a:r>
            <a:endParaRPr lang="en-IN" sz="1600" dirty="0">
              <a:latin typeface="Cambria" panose="02040503050406030204" pitchFamily="18" charset="0"/>
              <a:ea typeface="Cambria" panose="02040503050406030204" pitchFamily="18" charset="0"/>
            </a:endParaRPr>
          </a:p>
          <a:p>
            <a:pPr marL="0" lvl="0" indent="0" algn="just"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000"/>
              <a:buChar char="•"/>
            </a:pPr>
            <a:r>
              <a:rPr lang="en-IN" sz="1600" dirty="0">
                <a:latin typeface="Cambria" panose="02040503050406030204" pitchFamily="18" charset="0"/>
                <a:ea typeface="Cambria" panose="02040503050406030204" pitchFamily="18" charset="0"/>
              </a:rPr>
              <a:t>https://www.economicsdiscussion.net/business/what-is-business/32494 </a:t>
            </a:r>
          </a:p>
          <a:p>
            <a:pPr marL="0" lvl="0" indent="0" algn="just"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000"/>
              <a:buChar char="•"/>
            </a:pPr>
            <a:r>
              <a:rPr lang="en-IN" sz="1600" dirty="0">
                <a:latin typeface="Cambria" panose="02040503050406030204" pitchFamily="18" charset="0"/>
                <a:ea typeface="Cambria" panose="02040503050406030204" pitchFamily="18" charset="0"/>
              </a:rPr>
              <a:t>https://www.investopedia.com/terms/b/business.asp </a:t>
            </a:r>
          </a:p>
          <a:p>
            <a:pPr marL="0" lvl="0" indent="0" algn="just"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000"/>
              <a:buChar char="•"/>
            </a:pPr>
            <a:r>
              <a:rPr lang="en-IN" sz="1600" dirty="0">
                <a:latin typeface="Cambria" panose="02040503050406030204" pitchFamily="18" charset="0"/>
                <a:ea typeface="Cambria" panose="02040503050406030204" pitchFamily="18" charset="0"/>
              </a:rPr>
              <a:t>https://www.tutorialspoint.com/sql-tutorial-learn-sql-with-mysql-database-beginner-toexpert/index.asp </a:t>
            </a:r>
          </a:p>
          <a:p>
            <a:pPr marL="0" lvl="0" indent="0" algn="just"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000"/>
              <a:buChar char="•"/>
            </a:pPr>
            <a:r>
              <a:rPr lang="en-IN" sz="1600" dirty="0">
                <a:latin typeface="Cambria" panose="02040503050406030204" pitchFamily="18" charset="0"/>
                <a:ea typeface="Cambria" panose="02040503050406030204" pitchFamily="18" charset="0"/>
              </a:rPr>
              <a:t>https://reactjs.org/docs/getting-started.html</a:t>
            </a:r>
            <a:endParaRPr sz="1600" dirty="0">
              <a:latin typeface="Cambria" panose="02040503050406030204" pitchFamily="18" charset="0"/>
              <a:ea typeface="Cambria" panose="02040503050406030204" pitchFamily="18" charset="0"/>
              <a:cs typeface="Times New Roman"/>
              <a:sym typeface="Times New Roman"/>
            </a:endParaRPr>
          </a:p>
        </p:txBody>
      </p:sp>
      <p:sp>
        <p:nvSpPr>
          <p:cNvPr id="432" name="Google Shape;4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825322" y="33936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Introduction to Project :-</a:t>
            </a:r>
            <a:endParaRPr b="1">
              <a:latin typeface="Times New Roman"/>
              <a:ea typeface="Times New Roman"/>
              <a:cs typeface="Times New Roman"/>
              <a:sym typeface="Times New Roman"/>
            </a:endParaRPr>
          </a:p>
        </p:txBody>
      </p:sp>
      <p:sp>
        <p:nvSpPr>
          <p:cNvPr id="284" name="Google Shape;284;p3"/>
          <p:cNvSpPr txBox="1">
            <a:spLocks noGrp="1"/>
          </p:cNvSpPr>
          <p:nvPr>
            <p:ph type="body" idx="1"/>
          </p:nvPr>
        </p:nvSpPr>
        <p:spPr>
          <a:xfrm>
            <a:off x="247548" y="1780751"/>
            <a:ext cx="5447762" cy="403108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500"/>
              <a:buNone/>
            </a:pPr>
            <a:r>
              <a:rPr lang="en-US" sz="2500" b="1" dirty="0">
                <a:latin typeface="Times New Roman"/>
                <a:ea typeface="Times New Roman"/>
                <a:cs typeface="Times New Roman"/>
                <a:sym typeface="Times New Roman"/>
              </a:rPr>
              <a:t>   Problem definition :</a:t>
            </a:r>
            <a:endParaRPr dirty="0"/>
          </a:p>
          <a:p>
            <a:pPr marL="228600" lvl="0" indent="-228600" algn="just" rtl="0">
              <a:lnSpc>
                <a:spcPct val="90000"/>
              </a:lnSpc>
              <a:spcBef>
                <a:spcPts val="1000"/>
              </a:spcBef>
              <a:spcAft>
                <a:spcPts val="0"/>
              </a:spcAft>
              <a:buClr>
                <a:schemeClr val="dk1"/>
              </a:buClr>
              <a:buSzPts val="1800"/>
              <a:buNone/>
            </a:pPr>
            <a:r>
              <a:rPr lang="en-US" sz="1800" dirty="0"/>
              <a:t>     </a:t>
            </a:r>
            <a:r>
              <a:rPr lang="en-US" sz="2000" dirty="0">
                <a:latin typeface="Cambria" panose="02040503050406030204" pitchFamily="18" charset="0"/>
                <a:ea typeface="Cambria" panose="02040503050406030204" pitchFamily="18" charset="0"/>
                <a:cs typeface="Arial" panose="020B0604020202020204" pitchFamily="34" charset="0"/>
              </a:rPr>
              <a:t>The B2B (Business to Business) world actually operates bit differently from the B2C (Business to Customer) or C2C (Customer to Customer) world. Businesses work with other businesses on credit. When a buyer business orders good from the seller business, the seller business issues an invoice for the same. Now, this invoice basically contains various information for the goods supplied such as payment due date, invoice date, invoice amount, baseline data etc. In accounting terminology, it is known as, “Accounts Receivable”</a:t>
            </a:r>
            <a:endParaRPr sz="2000" dirty="0">
              <a:latin typeface="Cambria" panose="02040503050406030204" pitchFamily="18" charset="0"/>
              <a:ea typeface="Cambria" panose="02040503050406030204" pitchFamily="18" charset="0"/>
              <a:cs typeface="Arial" panose="020B0604020202020204" pitchFamily="34" charset="0"/>
              <a:sym typeface="Times New Roman"/>
            </a:endParaRPr>
          </a:p>
        </p:txBody>
      </p:sp>
      <p:sp>
        <p:nvSpPr>
          <p:cNvPr id="285" name="Google Shape;28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pic>
        <p:nvPicPr>
          <p:cNvPr id="3" name="Picture 2">
            <a:extLst>
              <a:ext uri="{FF2B5EF4-FFF2-40B4-BE49-F238E27FC236}">
                <a16:creationId xmlns:a16="http://schemas.microsoft.com/office/drawing/2014/main" xmlns="" id="{45D98A2E-9880-728E-56F5-BD64224688D5}"/>
              </a:ext>
            </a:extLst>
          </p:cNvPr>
          <p:cNvPicPr>
            <a:picLocks noChangeAspect="1"/>
          </p:cNvPicPr>
          <p:nvPr/>
        </p:nvPicPr>
        <p:blipFill>
          <a:blip r:embed="rId3"/>
          <a:stretch>
            <a:fillRect/>
          </a:stretch>
        </p:blipFill>
        <p:spPr>
          <a:xfrm>
            <a:off x="6368562" y="1707780"/>
            <a:ext cx="5244922" cy="3061723"/>
          </a:xfrm>
          <a:prstGeom prst="rect">
            <a:avLst/>
          </a:prstGeom>
        </p:spPr>
      </p:pic>
      <p:sp>
        <p:nvSpPr>
          <p:cNvPr id="4" name="TextBox 3">
            <a:extLst>
              <a:ext uri="{FF2B5EF4-FFF2-40B4-BE49-F238E27FC236}">
                <a16:creationId xmlns:a16="http://schemas.microsoft.com/office/drawing/2014/main" xmlns="" id="{3AD61969-CDD5-24FE-7845-6ACA5C33B685}"/>
              </a:ext>
            </a:extLst>
          </p:cNvPr>
          <p:cNvSpPr txBox="1"/>
          <p:nvPr/>
        </p:nvSpPr>
        <p:spPr>
          <a:xfrm>
            <a:off x="6298224" y="4769503"/>
            <a:ext cx="5122984" cy="215444"/>
          </a:xfrm>
          <a:prstGeom prst="rect">
            <a:avLst/>
          </a:prstGeom>
          <a:noFill/>
        </p:spPr>
        <p:txBody>
          <a:bodyPr wrap="square" rtlCol="0">
            <a:spAutoFit/>
          </a:bodyPr>
          <a:lstStyle/>
          <a:p>
            <a:r>
              <a:rPr lang="en-US" sz="800" dirty="0"/>
              <a:t>Credit: https://project-management.com/wp-content/uploads/2019/03/online-invoicing.jpg </a:t>
            </a:r>
            <a:endParaRPr lang="en-IN"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Problem Formulation :-</a:t>
            </a:r>
            <a:endParaRPr b="1">
              <a:latin typeface="Times New Roman"/>
              <a:ea typeface="Times New Roman"/>
              <a:cs typeface="Times New Roman"/>
              <a:sym typeface="Times New Roman"/>
            </a:endParaRPr>
          </a:p>
        </p:txBody>
      </p:sp>
      <p:sp>
        <p:nvSpPr>
          <p:cNvPr id="307" name="Google Shape;307;p6"/>
          <p:cNvSpPr txBox="1">
            <a:spLocks noGrp="1"/>
          </p:cNvSpPr>
          <p:nvPr>
            <p:ph type="body" idx="1"/>
          </p:nvPr>
        </p:nvSpPr>
        <p:spPr>
          <a:xfrm>
            <a:off x="708339" y="1591408"/>
            <a:ext cx="10800792" cy="475787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Clr>
                <a:schemeClr val="dk1"/>
              </a:buClr>
              <a:buSzPts val="2000"/>
              <a:buNone/>
            </a:pPr>
            <a:r>
              <a:rPr lang="en-US" sz="1800" dirty="0"/>
              <a:t>  </a:t>
            </a:r>
            <a:r>
              <a:rPr lang="en-US" sz="2000"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A business is defined as an organization or enterprising entity engaged in commercial, industrial, or professional activities. Business can basically be divided into on the basis of Monetary, i.e., Profitable or Non-profitable Organizations. But most business operates on the motive of generating profit. Business can be of different types. Some of them are -: </a:t>
            </a:r>
          </a:p>
          <a:p>
            <a:pPr lvl="0" indent="-457200" algn="just" rtl="0">
              <a:lnSpc>
                <a:spcPct val="90000"/>
              </a:lnSpc>
              <a:spcBef>
                <a:spcPts val="1000"/>
              </a:spcBef>
              <a:spcAft>
                <a:spcPts val="0"/>
              </a:spcAft>
              <a:buClr>
                <a:schemeClr val="dk1"/>
              </a:buClr>
              <a:buSzPts val="2000"/>
              <a:buAutoNum type="arabicPeriod"/>
            </a:pPr>
            <a:r>
              <a:rPr lang="en-US" sz="1800" dirty="0">
                <a:latin typeface="Cambria" panose="02040503050406030204" pitchFamily="18" charset="0"/>
                <a:ea typeface="Cambria" panose="02040503050406030204" pitchFamily="18" charset="0"/>
              </a:rPr>
              <a:t>Sole proprietorships </a:t>
            </a:r>
          </a:p>
          <a:p>
            <a:pPr lvl="0" indent="-457200" algn="just" rtl="0">
              <a:lnSpc>
                <a:spcPct val="90000"/>
              </a:lnSpc>
              <a:spcBef>
                <a:spcPts val="1000"/>
              </a:spcBef>
              <a:spcAft>
                <a:spcPts val="0"/>
              </a:spcAft>
              <a:buClr>
                <a:schemeClr val="dk1"/>
              </a:buClr>
              <a:buSzPts val="2000"/>
              <a:buAutoNum type="arabicPeriod"/>
            </a:pPr>
            <a:r>
              <a:rPr lang="en-US" sz="1800" dirty="0">
                <a:latin typeface="Cambria" panose="02040503050406030204" pitchFamily="18" charset="0"/>
                <a:ea typeface="Cambria" panose="02040503050406030204" pitchFamily="18" charset="0"/>
              </a:rPr>
              <a:t>Corporations </a:t>
            </a:r>
          </a:p>
          <a:p>
            <a:pPr lvl="0" indent="-457200" algn="just" rtl="0">
              <a:lnSpc>
                <a:spcPct val="90000"/>
              </a:lnSpc>
              <a:spcBef>
                <a:spcPts val="1000"/>
              </a:spcBef>
              <a:spcAft>
                <a:spcPts val="0"/>
              </a:spcAft>
              <a:buClr>
                <a:schemeClr val="dk1"/>
              </a:buClr>
              <a:buSzPts val="2000"/>
              <a:buAutoNum type="arabicPeriod"/>
            </a:pPr>
            <a:r>
              <a:rPr lang="en-US" sz="1800" dirty="0">
                <a:latin typeface="Cambria" panose="02040503050406030204" pitchFamily="18" charset="0"/>
                <a:ea typeface="Cambria" panose="02040503050406030204" pitchFamily="18" charset="0"/>
              </a:rPr>
              <a:t>Partnerships .</a:t>
            </a:r>
          </a:p>
          <a:p>
            <a:pPr lvl="0" indent="-457200" algn="just" rtl="0">
              <a:lnSpc>
                <a:spcPct val="90000"/>
              </a:lnSpc>
              <a:spcBef>
                <a:spcPts val="1000"/>
              </a:spcBef>
              <a:spcAft>
                <a:spcPts val="0"/>
              </a:spcAft>
              <a:buClr>
                <a:schemeClr val="dk1"/>
              </a:buClr>
              <a:buSzPts val="2000"/>
              <a:buAutoNum type="arabicPeriod"/>
            </a:pPr>
            <a:r>
              <a:rPr lang="en-US" sz="1800" dirty="0">
                <a:latin typeface="Cambria" panose="02040503050406030204" pitchFamily="18" charset="0"/>
                <a:ea typeface="Cambria" panose="02040503050406030204" pitchFamily="18" charset="0"/>
              </a:rPr>
              <a:t>Limited liability companies</a:t>
            </a:r>
          </a:p>
          <a:p>
            <a:pPr marL="0" lvl="0" indent="0" algn="just" rtl="0">
              <a:lnSpc>
                <a:spcPct val="90000"/>
              </a:lnSpc>
              <a:spcBef>
                <a:spcPts val="1000"/>
              </a:spcBef>
              <a:spcAft>
                <a:spcPts val="0"/>
              </a:spcAft>
              <a:buClr>
                <a:schemeClr val="dk1"/>
              </a:buClr>
              <a:buSzPts val="2000"/>
              <a:buNone/>
            </a:pPr>
            <a:r>
              <a:rPr lang="en-US" sz="1800" dirty="0">
                <a:latin typeface="Cambria" panose="02040503050406030204" pitchFamily="18" charset="0"/>
                <a:ea typeface="Cambria" panose="02040503050406030204" pitchFamily="18" charset="0"/>
              </a:rPr>
              <a:t>In order to start a business, you need a proper plan. Briefly speaking, this plan should include Market Research, Consumer Research and all the necessities. In Order to run a business well, the company should keep all the financial records up to date and well managed. Financial Management is the key factor of the business. Managing the Finance, like where to invest, how to invest and when to invest are the key points. Managing how much consumers are going to pay us and how much we need to pay the consumer indeed makes a good impact on everyone.</a:t>
            </a:r>
            <a:endParaRPr sz="1800" dirty="0">
              <a:latin typeface="Cambria" panose="02040503050406030204" pitchFamily="18" charset="0"/>
              <a:ea typeface="Cambria" panose="02040503050406030204" pitchFamily="18" charset="0"/>
              <a:cs typeface="Times New Roman"/>
              <a:sym typeface="Times New Roman"/>
            </a:endParaRPr>
          </a:p>
        </p:txBody>
      </p:sp>
      <p:sp>
        <p:nvSpPr>
          <p:cNvPr id="308" name="Google Shape;30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2800" b="1">
                <a:latin typeface="Times New Roman"/>
                <a:ea typeface="Times New Roman"/>
                <a:cs typeface="Times New Roman"/>
                <a:sym typeface="Times New Roman"/>
              </a:rPr>
              <a:t/>
            </a:r>
            <a:br>
              <a:rPr lang="en-US" sz="2800" b="1">
                <a:latin typeface="Times New Roman"/>
                <a:ea typeface="Times New Roman"/>
                <a:cs typeface="Times New Roman"/>
                <a:sym typeface="Times New Roman"/>
              </a:rPr>
            </a:br>
            <a:r>
              <a:rPr lang="en-US" sz="2800" b="1">
                <a:latin typeface="Times New Roman"/>
                <a:ea typeface="Times New Roman"/>
                <a:cs typeface="Times New Roman"/>
                <a:sym typeface="Times New Roman"/>
              </a:rPr>
              <a:t/>
            </a:r>
            <a:br>
              <a:rPr lang="en-US" sz="2800" b="1">
                <a:latin typeface="Times New Roman"/>
                <a:ea typeface="Times New Roman"/>
                <a:cs typeface="Times New Roman"/>
                <a:sym typeface="Times New Roman"/>
              </a:rPr>
            </a:br>
            <a:r>
              <a:rPr lang="en-US" sz="2800" b="1">
                <a:latin typeface="Times New Roman"/>
                <a:ea typeface="Times New Roman"/>
                <a:cs typeface="Times New Roman"/>
                <a:sym typeface="Times New Roman"/>
              </a:rPr>
              <a:t>Project overview/specifications :</a:t>
            </a:r>
            <a:r>
              <a:rPr lang="en-US" b="1">
                <a:latin typeface="Times New Roman"/>
                <a:ea typeface="Times New Roman"/>
                <a:cs typeface="Times New Roman"/>
                <a:sym typeface="Times New Roman"/>
              </a:rPr>
              <a:t/>
            </a:r>
            <a:br>
              <a:rPr lang="en-US" b="1">
                <a:latin typeface="Times New Roman"/>
                <a:ea typeface="Times New Roman"/>
                <a:cs typeface="Times New Roman"/>
                <a:sym typeface="Times New Roman"/>
              </a:rPr>
            </a:br>
            <a:endParaRPr/>
          </a:p>
        </p:txBody>
      </p:sp>
      <p:sp>
        <p:nvSpPr>
          <p:cNvPr id="292" name="Google Shape;292;p4"/>
          <p:cNvSpPr txBox="1">
            <a:spLocks noGrp="1"/>
          </p:cNvSpPr>
          <p:nvPr>
            <p:ph type="body" idx="1"/>
          </p:nvPr>
        </p:nvSpPr>
        <p:spPr>
          <a:xfrm>
            <a:off x="712796" y="1345718"/>
            <a:ext cx="10465158" cy="473452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None/>
            </a:pPr>
            <a:r>
              <a:rPr lang="en-US" sz="2000" dirty="0">
                <a:latin typeface="Times New Roman"/>
                <a:ea typeface="Times New Roman"/>
                <a:cs typeface="Times New Roman"/>
                <a:sym typeface="Times New Roman"/>
              </a:rPr>
              <a:t>   </a:t>
            </a:r>
            <a:r>
              <a:rPr lang="en-US" sz="2200" dirty="0">
                <a:latin typeface="Cambria" panose="02040503050406030204" pitchFamily="18" charset="0"/>
                <a:ea typeface="Cambria" panose="02040503050406030204" pitchFamily="18" charset="0"/>
                <a:cs typeface="Arial" panose="020B0604020202020204" pitchFamily="34" charset="0"/>
                <a:sym typeface="Times New Roman"/>
              </a:rPr>
              <a:t>T</a:t>
            </a:r>
            <a:r>
              <a:rPr lang="en-US" sz="2200" dirty="0">
                <a:latin typeface="Cambria" panose="02040503050406030204" pitchFamily="18" charset="0"/>
                <a:ea typeface="Cambria" panose="02040503050406030204" pitchFamily="18" charset="0"/>
                <a:cs typeface="Arial" panose="020B0604020202020204" pitchFamily="34" charset="0"/>
              </a:rPr>
              <a:t>he main aim, therefore, of the project is to build a machine learning model to predict the payment date of an invoice when it gets created in the system. Along with that, to build a full stack Invoice Management Application. Considering the features too there’s a Receivables Dashboard to visualize data in the form of grids, functionalities such as ADD, EDIT and DELETE, easy navigation through pagination. Building of a full stack Invoice Management Application using React-JS, JDBC, Java, Servlets. Performing searching operations on the invoices. Certain important features consist of UI Creation, Grid Creation, Grid data loading, Crud operation (add, edit and delete), pagination, advanced search etc</a:t>
            </a:r>
            <a:r>
              <a:rPr lang="en-US" sz="2400" dirty="0">
                <a:latin typeface="Cambria" panose="02040503050406030204" pitchFamily="18" charset="0"/>
                <a:ea typeface="Cambria" panose="02040503050406030204" pitchFamily="18" charset="0"/>
                <a:cs typeface="Arial" panose="020B0604020202020204" pitchFamily="34" charset="0"/>
              </a:rPr>
              <a:t>.</a:t>
            </a:r>
            <a:endParaRPr sz="2400" dirty="0">
              <a:latin typeface="Cambria" panose="02040503050406030204" pitchFamily="18" charset="0"/>
              <a:ea typeface="Cambria" panose="02040503050406030204" pitchFamily="18" charset="0"/>
              <a:cs typeface="Arial" panose="020B0604020202020204" pitchFamily="34" charset="0"/>
            </a:endParaRPr>
          </a:p>
          <a:p>
            <a:pPr marL="228600" lvl="0" indent="-228600" algn="l" rtl="0">
              <a:lnSpc>
                <a:spcPct val="90000"/>
              </a:lnSpc>
              <a:spcBef>
                <a:spcPts val="1000"/>
              </a:spcBef>
              <a:spcAft>
                <a:spcPts val="0"/>
              </a:spcAft>
              <a:buClr>
                <a:schemeClr val="dk1"/>
              </a:buClr>
              <a:buSzPct val="100000"/>
              <a:buNone/>
            </a:pPr>
            <a:r>
              <a:rPr lang="en-US" sz="2000" dirty="0"/>
              <a:t> </a:t>
            </a:r>
            <a:endParaRPr dirty="0"/>
          </a:p>
          <a:p>
            <a:pPr marL="228600" lvl="0" indent="-228600" algn="l" rtl="0">
              <a:lnSpc>
                <a:spcPct val="90000"/>
              </a:lnSpc>
              <a:spcBef>
                <a:spcPts val="1000"/>
              </a:spcBef>
              <a:spcAft>
                <a:spcPts val="0"/>
              </a:spcAft>
              <a:buClr>
                <a:schemeClr val="dk1"/>
              </a:buClr>
              <a:buSzPct val="100000"/>
              <a:buNone/>
            </a:pPr>
            <a:r>
              <a:rPr lang="en-US" sz="2500" b="1" dirty="0">
                <a:latin typeface="Times New Roman"/>
                <a:ea typeface="Times New Roman"/>
                <a:cs typeface="Times New Roman"/>
                <a:sym typeface="Times New Roman"/>
              </a:rPr>
              <a:t>  Hardware specifications </a:t>
            </a:r>
            <a:r>
              <a:rPr lang="en-US" b="1" dirty="0">
                <a:latin typeface="Times New Roman"/>
                <a:ea typeface="Times New Roman"/>
                <a:cs typeface="Times New Roman"/>
                <a:sym typeface="Times New Roman"/>
              </a:rPr>
              <a:t>: </a:t>
            </a:r>
            <a:endParaRPr dirty="0"/>
          </a:p>
          <a:p>
            <a:pPr marL="228600" lvl="0" indent="-228600" algn="l" rtl="0">
              <a:lnSpc>
                <a:spcPct val="90000"/>
              </a:lnSpc>
              <a:spcBef>
                <a:spcPts val="1000"/>
              </a:spcBef>
              <a:spcAft>
                <a:spcPts val="0"/>
              </a:spcAft>
              <a:buClr>
                <a:schemeClr val="dk1"/>
              </a:buClr>
              <a:buSzPct val="100000"/>
              <a:buNone/>
            </a:pPr>
            <a:r>
              <a:rPr lang="en-US" sz="1800" dirty="0">
                <a:latin typeface="+mn-lt"/>
              </a:rPr>
              <a:t>   </a:t>
            </a:r>
            <a:r>
              <a:rPr lang="en-US" sz="1800" dirty="0">
                <a:latin typeface="Cambria" panose="02040503050406030204" pitchFamily="18" charset="0"/>
                <a:ea typeface="Cambria" panose="02040503050406030204" pitchFamily="18" charset="0"/>
              </a:rPr>
              <a:t>The hardware specification that our project demands for are: A virtual machine (Windows or Mac OS) installed with given list of software.</a:t>
            </a:r>
            <a:r>
              <a:rPr lang="en-US" dirty="0">
                <a:latin typeface="Cambria" panose="02040503050406030204" pitchFamily="18" charset="0"/>
                <a:ea typeface="Cambria" panose="02040503050406030204" pitchFamily="18" charset="0"/>
              </a:rPr>
              <a:t> </a:t>
            </a:r>
            <a:endParaRPr dirty="0">
              <a:latin typeface="Cambria" panose="02040503050406030204" pitchFamily="18" charset="0"/>
              <a:ea typeface="Cambria" panose="02040503050406030204" pitchFamily="18" charset="0"/>
            </a:endParaRPr>
          </a:p>
        </p:txBody>
      </p:sp>
      <p:sp>
        <p:nvSpPr>
          <p:cNvPr id="293" name="Google Shape;29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838200" y="365125"/>
            <a:ext cx="10515600" cy="2172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00"/>
              <a:buFont typeface="Times New Roman"/>
              <a:buNone/>
            </a:pPr>
            <a:r>
              <a:rPr lang="en-US" sz="2500" b="1" dirty="0">
                <a:latin typeface="Times New Roman"/>
                <a:ea typeface="Times New Roman"/>
                <a:cs typeface="Times New Roman"/>
                <a:sym typeface="Times New Roman"/>
              </a:rPr>
              <a:t/>
            </a:r>
            <a:br>
              <a:rPr lang="en-US" sz="2500" b="1" dirty="0">
                <a:latin typeface="Times New Roman"/>
                <a:ea typeface="Times New Roman"/>
                <a:cs typeface="Times New Roman"/>
                <a:sym typeface="Times New Roman"/>
              </a:rPr>
            </a:br>
            <a:r>
              <a:rPr lang="en-US" sz="2500" b="1" dirty="0">
                <a:latin typeface="Times New Roman"/>
                <a:ea typeface="Times New Roman"/>
                <a:cs typeface="Times New Roman"/>
                <a:sym typeface="Times New Roman"/>
              </a:rPr>
              <a:t/>
            </a:r>
            <a:br>
              <a:rPr lang="en-US" sz="2500" b="1" dirty="0">
                <a:latin typeface="Times New Roman"/>
                <a:ea typeface="Times New Roman"/>
                <a:cs typeface="Times New Roman"/>
                <a:sym typeface="Times New Roman"/>
              </a:rPr>
            </a:br>
            <a:r>
              <a:rPr lang="en-US" sz="2500" b="1" dirty="0">
                <a:latin typeface="Times New Roman"/>
                <a:ea typeface="Times New Roman"/>
                <a:cs typeface="Times New Roman"/>
                <a:sym typeface="Times New Roman"/>
              </a:rPr>
              <a:t/>
            </a:r>
            <a:br>
              <a:rPr lang="en-US" sz="2500" b="1" dirty="0">
                <a:latin typeface="Times New Roman"/>
                <a:ea typeface="Times New Roman"/>
                <a:cs typeface="Times New Roman"/>
                <a:sym typeface="Times New Roman"/>
              </a:rPr>
            </a:br>
            <a:r>
              <a:rPr lang="en-US" sz="2500" b="1" dirty="0">
                <a:latin typeface="Times New Roman"/>
                <a:ea typeface="Times New Roman"/>
                <a:cs typeface="Times New Roman"/>
                <a:sym typeface="Times New Roman"/>
              </a:rPr>
              <a:t>Software specifications :</a:t>
            </a:r>
            <a:r>
              <a:rPr lang="en-US" b="1" dirty="0">
                <a:latin typeface="Times New Roman"/>
                <a:ea typeface="Times New Roman"/>
                <a:cs typeface="Times New Roman"/>
                <a:sym typeface="Times New Roman"/>
              </a:rPr>
              <a:t/>
            </a:r>
            <a:br>
              <a:rPr lang="en-US" b="1" dirty="0">
                <a:latin typeface="Times New Roman"/>
                <a:ea typeface="Times New Roman"/>
                <a:cs typeface="Times New Roman"/>
                <a:sym typeface="Times New Roman"/>
              </a:rPr>
            </a:br>
            <a:endParaRPr dirty="0"/>
          </a:p>
        </p:txBody>
      </p:sp>
      <p:sp>
        <p:nvSpPr>
          <p:cNvPr id="299" name="Google Shape;299;p5"/>
          <p:cNvSpPr txBox="1">
            <a:spLocks noGrp="1"/>
          </p:cNvSpPr>
          <p:nvPr>
            <p:ph type="body" idx="1"/>
          </p:nvPr>
        </p:nvSpPr>
        <p:spPr>
          <a:xfrm>
            <a:off x="785611" y="2153991"/>
            <a:ext cx="10568189" cy="379437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MACHINE LEARNING REQUIREMENTS: </a:t>
            </a:r>
          </a:p>
          <a:p>
            <a:pPr marL="228600" lvl="0" indent="-228600" algn="l"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cs typeface="Arial" panose="020B0604020202020204" pitchFamily="34" charset="0"/>
            </a:endParaRP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NumPy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Pandas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Matplotlib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Scikit-learn </a:t>
            </a:r>
          </a:p>
          <a:p>
            <a:pPr marL="228600" lvl="0" indent="-228600" algn="l"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cs typeface="Arial" panose="020B0604020202020204" pitchFamily="34" charset="0"/>
            </a:endParaRP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FRONT-END REQUIREMENTS : </a:t>
            </a:r>
          </a:p>
          <a:p>
            <a:pPr marL="228600" lvl="0" indent="-228600" algn="l"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cs typeface="Arial" panose="020B0604020202020204" pitchFamily="34" charset="0"/>
            </a:endParaRP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 HTML</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 CSS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 JavaScript</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 jQuery </a:t>
            </a:r>
          </a:p>
          <a:p>
            <a:pPr marL="228600" lvl="0" indent="-228600" algn="l" rtl="0">
              <a:lnSpc>
                <a:spcPct val="90000"/>
              </a:lnSpc>
              <a:spcBef>
                <a:spcPts val="0"/>
              </a:spcBef>
              <a:spcAft>
                <a:spcPts val="0"/>
              </a:spcAft>
              <a:buClr>
                <a:schemeClr val="dk1"/>
              </a:buClr>
              <a:buSzPts val="2000"/>
              <a:buNone/>
            </a:pPr>
            <a:endParaRPr lang="en-IN" sz="1600" dirty="0">
              <a:latin typeface="Cambria" panose="02040503050406030204" pitchFamily="18" charset="0"/>
              <a:ea typeface="Cambria" panose="02040503050406030204" pitchFamily="18" charset="0"/>
              <a:cs typeface="Arial" panose="020B0604020202020204" pitchFamily="34" charset="0"/>
            </a:endParaRP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BACK-END REQUIREMENTS :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Java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Servlets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JDBC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JSP </a:t>
            </a:r>
          </a:p>
          <a:p>
            <a:pPr marL="228600" lvl="0" indent="-228600" algn="l" rtl="0">
              <a:lnSpc>
                <a:spcPct val="90000"/>
              </a:lnSpc>
              <a:spcBef>
                <a:spcPts val="0"/>
              </a:spcBef>
              <a:spcAft>
                <a:spcPts val="0"/>
              </a:spcAft>
              <a:buClr>
                <a:schemeClr val="dk1"/>
              </a:buClr>
              <a:buSzPts val="2000"/>
              <a:buNone/>
            </a:pPr>
            <a:r>
              <a:rPr lang="en-IN" sz="1600" dirty="0">
                <a:latin typeface="Cambria" panose="02040503050406030204" pitchFamily="18" charset="0"/>
                <a:ea typeface="Cambria" panose="02040503050406030204" pitchFamily="18" charset="0"/>
                <a:cs typeface="Arial" panose="020B0604020202020204" pitchFamily="34" charset="0"/>
              </a:rPr>
              <a:t>➢ MySQL</a:t>
            </a:r>
            <a:endParaRPr sz="3200" dirty="0">
              <a:latin typeface="Cambria" panose="02040503050406030204" pitchFamily="18" charset="0"/>
              <a:ea typeface="Cambria" panose="02040503050406030204" pitchFamily="18" charset="0"/>
              <a:cs typeface="Arial" panose="020B0604020202020204" pitchFamily="34" charset="0"/>
            </a:endParaRPr>
          </a:p>
        </p:txBody>
      </p:sp>
      <p:sp>
        <p:nvSpPr>
          <p:cNvPr id="300" name="Google Shape;30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pic>
        <p:nvPicPr>
          <p:cNvPr id="301" name="Google Shape;301;p5" descr="Hire-certified-Mern-Stack-developers-India.png"/>
          <p:cNvPicPr preferRelativeResize="0"/>
          <p:nvPr/>
        </p:nvPicPr>
        <p:blipFill rotWithShape="1">
          <a:blip r:embed="rId3">
            <a:alphaModFix/>
          </a:blip>
          <a:srcRect/>
          <a:stretch/>
        </p:blipFill>
        <p:spPr>
          <a:xfrm>
            <a:off x="5885645" y="771659"/>
            <a:ext cx="4922949" cy="4922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
          <p:cNvSpPr txBox="1">
            <a:spLocks noGrp="1"/>
          </p:cNvSpPr>
          <p:nvPr>
            <p:ph type="body" idx="1"/>
          </p:nvPr>
        </p:nvSpPr>
        <p:spPr>
          <a:xfrm>
            <a:off x="746975" y="1326523"/>
            <a:ext cx="10490915" cy="3760631"/>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000"/>
              <a:buNone/>
            </a:pPr>
            <a:r>
              <a:rPr lang="en-US" sz="2000" dirty="0">
                <a:latin typeface="Times New Roman"/>
                <a:ea typeface="Times New Roman"/>
                <a:cs typeface="Times New Roman"/>
                <a:sym typeface="Times New Roman"/>
              </a:rPr>
              <a:t>   </a:t>
            </a:r>
            <a:r>
              <a:rPr lang="en-US" sz="2000" dirty="0">
                <a:latin typeface="Cambria" panose="02040503050406030204" pitchFamily="18" charset="0"/>
                <a:ea typeface="Cambria" panose="02040503050406030204" pitchFamily="18" charset="0"/>
              </a:rPr>
              <a:t>So basically, in existing system all the data entry, calculations work is done manually which is very hectic for any person therefore to overcome this problem in proposed system we have computerized all the operations aim of our proposed system is to develop a system of improved facilities.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The proposed system can overcome all the limitations of existing system.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The system provides proper security and reduces the manual work. Following are the benefits of proposed model – </a:t>
            </a:r>
          </a:p>
          <a:p>
            <a:pPr marL="228600" lvl="0" indent="-228600" algn="just" rtl="0">
              <a:lnSpc>
                <a:spcPct val="90000"/>
              </a:lnSpc>
              <a:spcBef>
                <a:spcPts val="0"/>
              </a:spcBef>
              <a:spcAft>
                <a:spcPts val="0"/>
              </a:spcAft>
              <a:buClr>
                <a:schemeClr val="dk1"/>
              </a:buClr>
              <a:buSzPts val="2000"/>
              <a:buNone/>
            </a:pPr>
            <a:endParaRPr lang="en-US" sz="20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Security of data.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Ensure data Accuracy’s.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Minimize manual data entry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Greater efficiency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Better Service </a:t>
            </a:r>
          </a:p>
          <a:p>
            <a:pPr marL="228600" lvl="0" indent="-228600" algn="just" rtl="0">
              <a:lnSpc>
                <a:spcPct val="90000"/>
              </a:lnSpc>
              <a:spcBef>
                <a:spcPts val="0"/>
              </a:spcBef>
              <a:spcAft>
                <a:spcPts val="0"/>
              </a:spcAft>
              <a:buClr>
                <a:schemeClr val="dk1"/>
              </a:buClr>
              <a:buSzPts val="2000"/>
              <a:buNone/>
            </a:pPr>
            <a:r>
              <a:rPr lang="en-US" sz="2000" dirty="0">
                <a:latin typeface="Cambria" panose="02040503050406030204" pitchFamily="18" charset="0"/>
                <a:ea typeface="Cambria" panose="02040503050406030204" pitchFamily="18" charset="0"/>
              </a:rPr>
              <a:t>• Minimum Time Required</a:t>
            </a:r>
            <a:endParaRPr sz="2000" dirty="0">
              <a:latin typeface="Cambria" panose="02040503050406030204" pitchFamily="18" charset="0"/>
              <a:ea typeface="Cambria" panose="02040503050406030204" pitchFamily="18" charset="0"/>
              <a:cs typeface="Times New Roman"/>
              <a:sym typeface="Times New Roman"/>
            </a:endParaRPr>
          </a:p>
        </p:txBody>
      </p:sp>
      <p:sp>
        <p:nvSpPr>
          <p:cNvPr id="315" name="Google Shape;31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Objectives :-</a:t>
            </a:r>
            <a:endParaRPr b="1">
              <a:latin typeface="Times New Roman"/>
              <a:ea typeface="Times New Roman"/>
              <a:cs typeface="Times New Roman"/>
              <a:sym typeface="Times New Roman"/>
            </a:endParaRPr>
          </a:p>
        </p:txBody>
      </p:sp>
      <p:sp>
        <p:nvSpPr>
          <p:cNvPr id="321" name="Google Shape;32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200"/>
              <a:buNone/>
            </a:pPr>
            <a:r>
              <a:rPr lang="en-US" sz="2200" dirty="0">
                <a:latin typeface="Times New Roman"/>
                <a:ea typeface="Times New Roman"/>
                <a:cs typeface="Times New Roman"/>
                <a:sym typeface="Times New Roman"/>
              </a:rPr>
              <a:t>   </a:t>
            </a:r>
            <a:r>
              <a:rPr lang="en-US" sz="1800" dirty="0">
                <a:latin typeface="Cambria" panose="02040503050406030204" pitchFamily="18" charset="0"/>
                <a:ea typeface="Cambria" panose="02040503050406030204" pitchFamily="18" charset="0"/>
                <a:cs typeface="Times New Roman"/>
                <a:sym typeface="Times New Roman"/>
              </a:rPr>
              <a:t>The main objective/aim of our project is to develop a system of improved facilities. With that we mean that</a:t>
            </a:r>
            <a:r>
              <a:rPr lang="en-US" sz="1800"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cs typeface="Times New Roman"/>
                <a:sym typeface="Times New Roman"/>
              </a:rPr>
              <a:t>our </a:t>
            </a:r>
            <a:r>
              <a:rPr lang="en-US" sz="1800" dirty="0">
                <a:latin typeface="Cambria" panose="02040503050406030204" pitchFamily="18" charset="0"/>
                <a:ea typeface="Cambria" panose="02040503050406030204" pitchFamily="18" charset="0"/>
              </a:rPr>
              <a:t>proposed system can overcome all the limitations of existing system, that is </a:t>
            </a:r>
            <a:r>
              <a:rPr lang="en-US" sz="1800" dirty="0">
                <a:latin typeface="Cambria" panose="02040503050406030204" pitchFamily="18" charset="0"/>
                <a:ea typeface="Cambria" panose="02040503050406030204" pitchFamily="18" charset="0"/>
                <a:cs typeface="Arial" panose="020B0604020202020204" pitchFamily="34" charset="0"/>
              </a:rPr>
              <a:t>to build a machine learning model to predict the payment date of an invoice when it gets created in the system. Along with that, to build a full stack Invoice Management Application.</a:t>
            </a:r>
            <a:r>
              <a:rPr lang="en-US" sz="18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ts val="2200"/>
              <a:buNone/>
            </a:pPr>
            <a:r>
              <a:rPr lang="en-US" sz="1800" dirty="0">
                <a:latin typeface="Cambria" panose="02040503050406030204" pitchFamily="18" charset="0"/>
                <a:ea typeface="Cambria" panose="02040503050406030204" pitchFamily="18" charset="0"/>
              </a:rPr>
              <a:t>    </a:t>
            </a:r>
          </a:p>
          <a:p>
            <a:pPr marL="228600" lvl="0" indent="-228600" algn="just" rtl="0">
              <a:lnSpc>
                <a:spcPct val="90000"/>
              </a:lnSpc>
              <a:spcBef>
                <a:spcPts val="0"/>
              </a:spcBef>
              <a:spcAft>
                <a:spcPts val="0"/>
              </a:spcAft>
              <a:buClr>
                <a:schemeClr val="dk1"/>
              </a:buClr>
              <a:buSzPts val="2200"/>
              <a:buNone/>
            </a:pPr>
            <a:r>
              <a:rPr lang="en-US" sz="1800" dirty="0">
                <a:latin typeface="Cambria" panose="02040503050406030204" pitchFamily="18" charset="0"/>
                <a:ea typeface="Cambria" panose="02040503050406030204" pitchFamily="18" charset="0"/>
              </a:rPr>
              <a:t>     Accounts Receivable represents money owed by entities to the firm on the sale of products of services on credit. In most business entities, accounts receivable is typically executed by generating an invoice and either mailing or electronically delivering it to the customer, who, in turn, must pay it within established timeframe, called credit terms or payment terms. ”Now, seller business interacts with various businesses and sells various goods to them and that too at various times.</a:t>
            </a:r>
          </a:p>
          <a:p>
            <a:pPr marL="228600" lvl="0" indent="-228600" algn="just" rtl="0">
              <a:lnSpc>
                <a:spcPct val="90000"/>
              </a:lnSpc>
              <a:spcBef>
                <a:spcPts val="0"/>
              </a:spcBef>
              <a:spcAft>
                <a:spcPts val="0"/>
              </a:spcAft>
              <a:buClr>
                <a:schemeClr val="dk1"/>
              </a:buClr>
              <a:buSzPts val="2200"/>
              <a:buNone/>
            </a:pPr>
            <a:endParaRPr lang="en-US" sz="1800" dirty="0">
              <a:latin typeface="Cambria" panose="02040503050406030204" pitchFamily="18" charset="0"/>
              <a:ea typeface="Cambria" panose="02040503050406030204" pitchFamily="18" charset="0"/>
            </a:endParaRPr>
          </a:p>
          <a:p>
            <a:pPr marL="228600" lvl="0" indent="-228600" algn="just" rtl="0">
              <a:lnSpc>
                <a:spcPct val="90000"/>
              </a:lnSpc>
              <a:spcBef>
                <a:spcPts val="0"/>
              </a:spcBef>
              <a:spcAft>
                <a:spcPts val="0"/>
              </a:spcAft>
              <a:buClr>
                <a:schemeClr val="dk1"/>
              </a:buClr>
              <a:buSzPts val="2200"/>
              <a:buNone/>
            </a:pPr>
            <a:r>
              <a:rPr lang="en-US" sz="1800" dirty="0">
                <a:latin typeface="Cambria" panose="02040503050406030204" pitchFamily="18" charset="0"/>
                <a:ea typeface="Cambria" panose="02040503050406030204" pitchFamily="18" charset="0"/>
              </a:rPr>
              <a:t>     Certain important features in the project includes UI Creation, Grid Creation, Grid data loading, Crud operation (add, edit and delete), pagination, advanced search etc. </a:t>
            </a:r>
            <a:endParaRPr sz="1800" dirty="0">
              <a:latin typeface="Cambria" panose="02040503050406030204" pitchFamily="18" charset="0"/>
              <a:ea typeface="Cambria" panose="02040503050406030204" pitchFamily="18" charset="0"/>
            </a:endParaRPr>
          </a:p>
        </p:txBody>
      </p:sp>
      <p:sp>
        <p:nvSpPr>
          <p:cNvPr id="322" name="Google Shape;3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Methodology used :-</a:t>
            </a:r>
            <a:endParaRPr b="1">
              <a:latin typeface="Times New Roman"/>
              <a:ea typeface="Times New Roman"/>
              <a:cs typeface="Times New Roman"/>
              <a:sym typeface="Times New Roman"/>
            </a:endParaRPr>
          </a:p>
        </p:txBody>
      </p:sp>
      <p:sp>
        <p:nvSpPr>
          <p:cNvPr id="328" name="Google Shape;328;p9"/>
          <p:cNvSpPr txBox="1">
            <a:spLocks noGrp="1"/>
          </p:cNvSpPr>
          <p:nvPr>
            <p:ph type="body" idx="1"/>
          </p:nvPr>
        </p:nvSpPr>
        <p:spPr>
          <a:xfrm>
            <a:off x="838199" y="1825624"/>
            <a:ext cx="5073203" cy="444638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None/>
            </a:pPr>
            <a:r>
              <a:rPr lang="en-US" sz="1800" dirty="0">
                <a:latin typeface="Cambria" panose="02040503050406030204" pitchFamily="18" charset="0"/>
                <a:ea typeface="Cambria" panose="02040503050406030204" pitchFamily="18" charset="0"/>
                <a:cs typeface="Times New Roman"/>
                <a:sym typeface="Times New Roman"/>
              </a:rPr>
              <a:t> </a:t>
            </a:r>
            <a:r>
              <a:rPr lang="en-US" sz="1800" dirty="0">
                <a:latin typeface="Cambria" panose="02040503050406030204" pitchFamily="18" charset="0"/>
                <a:ea typeface="Cambria" panose="02040503050406030204" pitchFamily="18" charset="0"/>
              </a:rPr>
              <a:t>Methodology for this project are as follows:</a:t>
            </a:r>
            <a:r>
              <a:rPr lang="en-US" sz="1800" b="1" dirty="0">
                <a:latin typeface="Cambria" panose="02040503050406030204" pitchFamily="18" charset="0"/>
                <a:ea typeface="Cambria" panose="02040503050406030204" pitchFamily="18" charset="0"/>
                <a:cs typeface="Times New Roman"/>
                <a:sym typeface="Times New Roman"/>
              </a:rPr>
              <a:t> </a:t>
            </a:r>
            <a:endParaRPr sz="1800" dirty="0">
              <a:latin typeface="Cambria" panose="02040503050406030204" pitchFamily="18" charset="0"/>
              <a:ea typeface="Cambria" panose="02040503050406030204" pitchFamily="18" charset="0"/>
            </a:endParaRPr>
          </a:p>
          <a:p>
            <a:pPr marL="228600" lvl="0" indent="-228600" algn="l" rtl="0">
              <a:lnSpc>
                <a:spcPct val="90000"/>
              </a:lnSpc>
              <a:spcBef>
                <a:spcPts val="1000"/>
              </a:spcBef>
              <a:spcAft>
                <a:spcPts val="0"/>
              </a:spcAft>
              <a:buClr>
                <a:schemeClr val="dk1"/>
              </a:buClr>
              <a:buSzPts val="2000"/>
              <a:buNone/>
            </a:pPr>
            <a:r>
              <a:rPr lang="en-US" sz="2000" b="1" dirty="0">
                <a:latin typeface="Times New Roman"/>
                <a:ea typeface="Times New Roman"/>
                <a:cs typeface="Times New Roman"/>
                <a:sym typeface="Times New Roman"/>
              </a:rPr>
              <a:t> Data Cleaning and Preprocessing:</a:t>
            </a:r>
            <a:endParaRPr dirty="0"/>
          </a:p>
          <a:p>
            <a:pPr marL="228600" lvl="0" indent="-228600" algn="just"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a:t>
            </a:r>
            <a:r>
              <a:rPr lang="en-US" sz="1600" dirty="0">
                <a:latin typeface="Cambria" panose="02040503050406030204" pitchFamily="18" charset="0"/>
                <a:ea typeface="Cambria" panose="02040503050406030204" pitchFamily="18" charset="0"/>
              </a:rPr>
              <a:t>Following are the steps that we will follow to prepare the dataset training of ML model – </a:t>
            </a:r>
          </a:p>
          <a:p>
            <a:pPr marL="228600" lvl="0" indent="-228600" algn="just" rtl="0">
              <a:lnSpc>
                <a:spcPct val="90000"/>
              </a:lnSpc>
              <a:spcBef>
                <a:spcPts val="100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format of the dates are of different timestamps. </a:t>
            </a:r>
          </a:p>
          <a:p>
            <a:pPr marL="228600" lvl="0" indent="-228600" algn="just" rtl="0">
              <a:lnSpc>
                <a:spcPct val="90000"/>
              </a:lnSpc>
              <a:spcBef>
                <a:spcPts val="100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The data also includes the NULL values we will replace the mean values with median. </a:t>
            </a:r>
          </a:p>
          <a:p>
            <a:pPr marL="228600" lvl="0" indent="-228600" algn="just" rtl="0">
              <a:lnSpc>
                <a:spcPct val="90000"/>
              </a:lnSpc>
              <a:spcBef>
                <a:spcPts val="100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We will convert the categorical data like (USD, Rupee) to the numerical format like 0,1 etc.</a:t>
            </a:r>
          </a:p>
          <a:p>
            <a:pPr marL="228600" lvl="0" indent="-228600" algn="just" rtl="0">
              <a:lnSpc>
                <a:spcPct val="90000"/>
              </a:lnSpc>
              <a:spcBef>
                <a:spcPts val="100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As the date includes the information like month, year and day so we will separate the values accordingly.</a:t>
            </a:r>
          </a:p>
          <a:p>
            <a:pPr marL="228600" lvl="0" indent="-228600" algn="just" rtl="0">
              <a:lnSpc>
                <a:spcPct val="90000"/>
              </a:lnSpc>
              <a:spcBef>
                <a:spcPts val="1000"/>
              </a:spcBef>
              <a:spcAft>
                <a:spcPts val="0"/>
              </a:spcAft>
              <a:buClr>
                <a:schemeClr val="dk1"/>
              </a:buClr>
              <a:buSzPts val="2000"/>
              <a:buNone/>
            </a:pPr>
            <a:r>
              <a:rPr lang="en-US" sz="1600" dirty="0">
                <a:latin typeface="Cambria" panose="02040503050406030204" pitchFamily="18" charset="0"/>
                <a:ea typeface="Cambria" panose="02040503050406030204" pitchFamily="18" charset="0"/>
              </a:rPr>
              <a:t> • We will calculate the difference between the columns Clear_ date, </a:t>
            </a:r>
            <a:r>
              <a:rPr lang="en-US" sz="1600" dirty="0" err="1">
                <a:latin typeface="Cambria" panose="02040503050406030204" pitchFamily="18" charset="0"/>
                <a:ea typeface="Cambria" panose="02040503050406030204" pitchFamily="18" charset="0"/>
              </a:rPr>
              <a:t>due_term</a:t>
            </a:r>
            <a:r>
              <a:rPr lang="en-US" sz="1600" dirty="0">
                <a:latin typeface="Cambria" panose="02040503050406030204" pitchFamily="18" charset="0"/>
                <a:ea typeface="Cambria" panose="02040503050406030204" pitchFamily="18" charset="0"/>
              </a:rPr>
              <a:t> values that will be output of our Model.</a:t>
            </a:r>
            <a:endParaRPr sz="1600" dirty="0">
              <a:latin typeface="Cambria" panose="02040503050406030204" pitchFamily="18" charset="0"/>
              <a:ea typeface="Cambria" panose="02040503050406030204" pitchFamily="18" charset="0"/>
              <a:cs typeface="Times New Roman"/>
              <a:sym typeface="Times New Roman"/>
            </a:endParaRPr>
          </a:p>
        </p:txBody>
      </p:sp>
      <p:sp>
        <p:nvSpPr>
          <p:cNvPr id="329" name="Google Shape;32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pic>
        <p:nvPicPr>
          <p:cNvPr id="3" name="Picture 2">
            <a:extLst>
              <a:ext uri="{FF2B5EF4-FFF2-40B4-BE49-F238E27FC236}">
                <a16:creationId xmlns:a16="http://schemas.microsoft.com/office/drawing/2014/main" xmlns="" id="{4AF547AE-1FC8-E44C-4241-243030C0A6A6}"/>
              </a:ext>
            </a:extLst>
          </p:cNvPr>
          <p:cNvPicPr>
            <a:picLocks noChangeAspect="1"/>
          </p:cNvPicPr>
          <p:nvPr/>
        </p:nvPicPr>
        <p:blipFill>
          <a:blip r:embed="rId3"/>
          <a:stretch>
            <a:fillRect/>
          </a:stretch>
        </p:blipFill>
        <p:spPr>
          <a:xfrm>
            <a:off x="6280600" y="1690688"/>
            <a:ext cx="4847337" cy="2637692"/>
          </a:xfrm>
          <a:prstGeom prst="rect">
            <a:avLst/>
          </a:prstGeom>
        </p:spPr>
      </p:pic>
      <p:sp>
        <p:nvSpPr>
          <p:cNvPr id="4" name="TextBox 3">
            <a:extLst>
              <a:ext uri="{FF2B5EF4-FFF2-40B4-BE49-F238E27FC236}">
                <a16:creationId xmlns:a16="http://schemas.microsoft.com/office/drawing/2014/main" xmlns="" id="{8C038EBD-7AEE-3BC9-69D3-E240178B7DD9}"/>
              </a:ext>
            </a:extLst>
          </p:cNvPr>
          <p:cNvSpPr txBox="1"/>
          <p:nvPr/>
        </p:nvSpPr>
        <p:spPr>
          <a:xfrm>
            <a:off x="6210261" y="4307299"/>
            <a:ext cx="4050362" cy="215444"/>
          </a:xfrm>
          <a:prstGeom prst="rect">
            <a:avLst/>
          </a:prstGeom>
          <a:noFill/>
        </p:spPr>
        <p:txBody>
          <a:bodyPr wrap="square" rtlCol="0">
            <a:spAutoFit/>
          </a:bodyPr>
          <a:lstStyle/>
          <a:p>
            <a:r>
              <a:rPr lang="en-US" sz="800" dirty="0"/>
              <a:t>Image Credit: https://miro.medium.com/max/838/1*cilm6DLWyv4nohGzkl44rA.png</a:t>
            </a:r>
            <a:endParaRPr lang="en-IN" sz="800" dirty="0"/>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5759</TotalTime>
  <Words>1655</Words>
  <Application>Microsoft Office PowerPoint</Application>
  <PresentationFormat>Custom</PresentationFormat>
  <Paragraphs>156</Paragraphs>
  <Slides>21</Slides>
  <Notes>21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Arial</vt:lpstr>
      <vt:lpstr>Calibri</vt:lpstr>
      <vt:lpstr>Times New Roman</vt:lpstr>
      <vt:lpstr>Raleway Thin</vt:lpstr>
      <vt:lpstr>Cambria</vt:lpstr>
      <vt:lpstr>1_Office Theme</vt:lpstr>
      <vt:lpstr>2_Office Theme</vt:lpstr>
      <vt:lpstr>Contents Slide Master</vt:lpstr>
      <vt:lpstr>Slide 1</vt:lpstr>
      <vt:lpstr>Outline :-</vt:lpstr>
      <vt:lpstr>Introduction to Project :-</vt:lpstr>
      <vt:lpstr>Problem Formulation :-</vt:lpstr>
      <vt:lpstr>  Project overview/specifications : </vt:lpstr>
      <vt:lpstr>   Software specifications : </vt:lpstr>
      <vt:lpstr>Slide 7</vt:lpstr>
      <vt:lpstr>Objectives :-</vt:lpstr>
      <vt:lpstr>Methodology used :-</vt:lpstr>
      <vt:lpstr>   Exploratory Data Analysis:</vt:lpstr>
      <vt:lpstr>Backend and Database:</vt:lpstr>
      <vt:lpstr>Pictorial Representation of Project :-</vt:lpstr>
      <vt:lpstr>Results and Outputs :-</vt:lpstr>
      <vt:lpstr>Slide 14</vt:lpstr>
      <vt:lpstr>Slide 15</vt:lpstr>
      <vt:lpstr>Back-End of the Project:</vt:lpstr>
      <vt:lpstr>Slide 17</vt:lpstr>
      <vt:lpstr>Slide 18</vt:lpstr>
      <vt:lpstr>Conclusion :-</vt:lpstr>
      <vt:lpstr>Future Scope :-</vt:lpstr>
      <vt:lpstr>References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SUMEER</cp:lastModifiedBy>
  <cp:revision>4</cp:revision>
  <dcterms:created xsi:type="dcterms:W3CDTF">2019-01-09T10:33:58Z</dcterms:created>
  <dcterms:modified xsi:type="dcterms:W3CDTF">2022-05-19T18:26:27Z</dcterms:modified>
</cp:coreProperties>
</file>